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089" y="1468640"/>
            <a:ext cx="13068221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8229600"/>
            </a:xfrm>
            <a:custGeom>
              <a:avLst/>
              <a:gdLst/>
              <a:ahLst/>
              <a:cxnLst/>
              <a:rect l="l" t="t" r="r" b="b"/>
              <a:pathLst>
                <a:path w="9144000" h="8229600">
                  <a:moveTo>
                    <a:pt x="0" y="8229600"/>
                  </a:moveTo>
                  <a:lnTo>
                    <a:pt x="9144000" y="8229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400" cy="822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089" y="2875000"/>
            <a:ext cx="7406005" cy="14084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550"/>
              </a:lnSpc>
              <a:tabLst>
                <a:tab pos="2617470" algn="l"/>
                <a:tab pos="5162550" algn="l"/>
              </a:tabLst>
            </a:pPr>
            <a:r>
              <a:rPr dirty="0" sz="4450" spc="-10"/>
              <a:t>Customer</a:t>
            </a:r>
            <a:r>
              <a:rPr dirty="0" sz="4450"/>
              <a:t>	</a:t>
            </a:r>
            <a:r>
              <a:rPr dirty="0" sz="4450" spc="-10"/>
              <a:t>Shopping</a:t>
            </a:r>
            <a:r>
              <a:rPr dirty="0" sz="4450"/>
              <a:t>	</a:t>
            </a:r>
            <a:r>
              <a:rPr dirty="0" sz="4450" spc="-10"/>
              <a:t>Behavior Analysis</a:t>
            </a:r>
            <a:endParaRPr sz="4450"/>
          </a:p>
        </p:txBody>
      </p:sp>
      <p:sp>
        <p:nvSpPr>
          <p:cNvPr id="6" name="object 6" descr=""/>
          <p:cNvSpPr txBox="1"/>
          <p:nvPr/>
        </p:nvSpPr>
        <p:spPr>
          <a:xfrm>
            <a:off x="781089" y="4613300"/>
            <a:ext cx="697738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Uncovering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insights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from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transactional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guide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strategic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business decisions.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665567"/>
            <a:ext cx="3564254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dirty="0" spc="-75"/>
              <a:t> </a:t>
            </a:r>
            <a:r>
              <a:rPr dirty="0" spc="-10"/>
              <a:t>Recommendations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800" y="1485188"/>
            <a:ext cx="340161" cy="34015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8800" y="2792133"/>
            <a:ext cx="340161" cy="3401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800" y="4099090"/>
            <a:ext cx="340161" cy="34015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800" y="5406034"/>
            <a:ext cx="340161" cy="34015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8800" y="6712978"/>
            <a:ext cx="340161" cy="34015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18208" y="1473530"/>
            <a:ext cx="6077585" cy="609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Boost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Subscriptions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Promote</a:t>
            </a:r>
            <a:r>
              <a:rPr dirty="0" sz="175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exclusive</a:t>
            </a:r>
            <a:r>
              <a:rPr dirty="0" sz="175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benefits.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Customer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Loyalty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Reward</a:t>
            </a:r>
            <a:r>
              <a:rPr dirty="0" sz="175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repeat</a:t>
            </a:r>
            <a:r>
              <a:rPr dirty="0" sz="175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buyers.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Review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Discount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Policy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Balance</a:t>
            </a:r>
            <a:r>
              <a:rPr dirty="0" sz="17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sales</a:t>
            </a:r>
            <a:r>
              <a:rPr dirty="0" sz="17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with</a:t>
            </a:r>
            <a:r>
              <a:rPr dirty="0" sz="17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margin</a:t>
            </a:r>
            <a:r>
              <a:rPr dirty="0" sz="17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control.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Product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Positioning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Highlight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54240"/>
                </a:solidFill>
                <a:latin typeface="Arial"/>
                <a:cs typeface="Arial"/>
              </a:rPr>
              <a:t>top-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rated</a:t>
            </a:r>
            <a:r>
              <a:rPr dirty="0" sz="17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&amp;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54240"/>
                </a:solidFill>
                <a:latin typeface="Arial"/>
                <a:cs typeface="Arial"/>
              </a:rPr>
              <a:t>best-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selling</a:t>
            </a:r>
            <a:r>
              <a:rPr dirty="0" sz="17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products.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Targeted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Marketing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Focus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on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54240"/>
                </a:solidFill>
                <a:latin typeface="Arial"/>
                <a:cs typeface="Arial"/>
              </a:rPr>
              <a:t>high-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revenue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age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groups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&amp;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express</a:t>
            </a:r>
            <a:r>
              <a:rPr dirty="0" sz="17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shipping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users.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98465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dirty="0" spc="-80"/>
              <a:t> </a:t>
            </a:r>
            <a:r>
              <a:rPr dirty="0" spc="-10"/>
              <a:t>Overview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280187" y="2149436"/>
            <a:ext cx="3665220" cy="2381250"/>
            <a:chOff x="6280187" y="2149436"/>
            <a:chExt cx="3665220" cy="2381250"/>
          </a:xfrm>
        </p:grpSpPr>
        <p:sp>
          <p:nvSpPr>
            <p:cNvPr id="5" name="object 5" descr=""/>
            <p:cNvSpPr/>
            <p:nvPr/>
          </p:nvSpPr>
          <p:spPr>
            <a:xfrm>
              <a:off x="6280187" y="2489593"/>
              <a:ext cx="3665220" cy="2040889"/>
            </a:xfrm>
            <a:custGeom>
              <a:avLst/>
              <a:gdLst/>
              <a:ahLst/>
              <a:cxnLst/>
              <a:rect l="l" t="t" r="r" b="b"/>
              <a:pathLst>
                <a:path w="3665220" h="2040889">
                  <a:moveTo>
                    <a:pt x="3518446" y="0"/>
                  </a:moveTo>
                  <a:lnTo>
                    <a:pt x="146302" y="0"/>
                  </a:lnTo>
                  <a:lnTo>
                    <a:pt x="100267" y="7510"/>
                  </a:lnTo>
                  <a:lnTo>
                    <a:pt x="60132" y="28382"/>
                  </a:lnTo>
                  <a:lnTo>
                    <a:pt x="28383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894192"/>
                  </a:lnTo>
                  <a:lnTo>
                    <a:pt x="7510" y="1940224"/>
                  </a:lnTo>
                  <a:lnTo>
                    <a:pt x="28383" y="1980359"/>
                  </a:lnTo>
                  <a:lnTo>
                    <a:pt x="60132" y="2012109"/>
                  </a:lnTo>
                  <a:lnTo>
                    <a:pt x="100267" y="2032984"/>
                  </a:lnTo>
                  <a:lnTo>
                    <a:pt x="146302" y="2040496"/>
                  </a:lnTo>
                  <a:lnTo>
                    <a:pt x="3518446" y="2040496"/>
                  </a:lnTo>
                  <a:lnTo>
                    <a:pt x="3564478" y="2032984"/>
                  </a:lnTo>
                  <a:lnTo>
                    <a:pt x="3604613" y="2012109"/>
                  </a:lnTo>
                  <a:lnTo>
                    <a:pt x="3636363" y="1980359"/>
                  </a:lnTo>
                  <a:lnTo>
                    <a:pt x="3657238" y="1940224"/>
                  </a:lnTo>
                  <a:lnTo>
                    <a:pt x="3664750" y="1894192"/>
                  </a:lnTo>
                  <a:lnTo>
                    <a:pt x="3664750" y="146303"/>
                  </a:lnTo>
                  <a:lnTo>
                    <a:pt x="3657238" y="100267"/>
                  </a:lnTo>
                  <a:lnTo>
                    <a:pt x="3636363" y="60130"/>
                  </a:lnTo>
                  <a:lnTo>
                    <a:pt x="3604613" y="28382"/>
                  </a:lnTo>
                  <a:lnTo>
                    <a:pt x="3564478" y="7510"/>
                  </a:lnTo>
                  <a:lnTo>
                    <a:pt x="3518446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80188" y="2149436"/>
              <a:ext cx="3665220" cy="680720"/>
            </a:xfrm>
            <a:custGeom>
              <a:avLst/>
              <a:gdLst/>
              <a:ahLst/>
              <a:cxnLst/>
              <a:rect l="l" t="t" r="r" b="b"/>
              <a:pathLst>
                <a:path w="3665220" h="680719">
                  <a:moveTo>
                    <a:pt x="3664750" y="370636"/>
                  </a:moveTo>
                  <a:lnTo>
                    <a:pt x="3659924" y="347014"/>
                  </a:lnTo>
                  <a:lnTo>
                    <a:pt x="3646805" y="327621"/>
                  </a:lnTo>
                  <a:lnTo>
                    <a:pt x="3627412" y="314502"/>
                  </a:lnTo>
                  <a:lnTo>
                    <a:pt x="3603790" y="309676"/>
                  </a:lnTo>
                  <a:lnTo>
                    <a:pt x="2170493" y="309676"/>
                  </a:lnTo>
                  <a:lnTo>
                    <a:pt x="2169452" y="294322"/>
                  </a:lnTo>
                  <a:lnTo>
                    <a:pt x="2160346" y="250215"/>
                  </a:lnTo>
                  <a:lnTo>
                    <a:pt x="2145665" y="208330"/>
                  </a:lnTo>
                  <a:lnTo>
                    <a:pt x="2125853" y="169075"/>
                  </a:lnTo>
                  <a:lnTo>
                    <a:pt x="2101316" y="132867"/>
                  </a:lnTo>
                  <a:lnTo>
                    <a:pt x="2072462" y="100126"/>
                  </a:lnTo>
                  <a:lnTo>
                    <a:pt x="2039721" y="71272"/>
                  </a:lnTo>
                  <a:lnTo>
                    <a:pt x="2003513" y="46736"/>
                  </a:lnTo>
                  <a:lnTo>
                    <a:pt x="1964258" y="26924"/>
                  </a:lnTo>
                  <a:lnTo>
                    <a:pt x="1922373" y="12242"/>
                  </a:lnTo>
                  <a:lnTo>
                    <a:pt x="1878266" y="3136"/>
                  </a:lnTo>
                  <a:lnTo>
                    <a:pt x="1832368" y="0"/>
                  </a:lnTo>
                  <a:lnTo>
                    <a:pt x="1786458" y="3136"/>
                  </a:lnTo>
                  <a:lnTo>
                    <a:pt x="1742351" y="12242"/>
                  </a:lnTo>
                  <a:lnTo>
                    <a:pt x="1700466" y="26924"/>
                  </a:lnTo>
                  <a:lnTo>
                    <a:pt x="1661210" y="46736"/>
                  </a:lnTo>
                  <a:lnTo>
                    <a:pt x="1625003" y="71272"/>
                  </a:lnTo>
                  <a:lnTo>
                    <a:pt x="1592262" y="100126"/>
                  </a:lnTo>
                  <a:lnTo>
                    <a:pt x="1563408" y="132867"/>
                  </a:lnTo>
                  <a:lnTo>
                    <a:pt x="1538871" y="169075"/>
                  </a:lnTo>
                  <a:lnTo>
                    <a:pt x="1519059" y="208330"/>
                  </a:lnTo>
                  <a:lnTo>
                    <a:pt x="1504378" y="250215"/>
                  </a:lnTo>
                  <a:lnTo>
                    <a:pt x="1495272" y="294322"/>
                  </a:lnTo>
                  <a:lnTo>
                    <a:pt x="1494218" y="309676"/>
                  </a:lnTo>
                  <a:lnTo>
                    <a:pt x="60947" y="309676"/>
                  </a:lnTo>
                  <a:lnTo>
                    <a:pt x="37325" y="314502"/>
                  </a:lnTo>
                  <a:lnTo>
                    <a:pt x="17932" y="327621"/>
                  </a:lnTo>
                  <a:lnTo>
                    <a:pt x="4813" y="347014"/>
                  </a:lnTo>
                  <a:lnTo>
                    <a:pt x="0" y="370636"/>
                  </a:lnTo>
                  <a:lnTo>
                    <a:pt x="4813" y="394271"/>
                  </a:lnTo>
                  <a:lnTo>
                    <a:pt x="17932" y="413664"/>
                  </a:lnTo>
                  <a:lnTo>
                    <a:pt x="37325" y="426783"/>
                  </a:lnTo>
                  <a:lnTo>
                    <a:pt x="60947" y="431596"/>
                  </a:lnTo>
                  <a:lnTo>
                    <a:pt x="1504848" y="431596"/>
                  </a:lnTo>
                  <a:lnTo>
                    <a:pt x="1519059" y="472122"/>
                  </a:lnTo>
                  <a:lnTo>
                    <a:pt x="1538871" y="511378"/>
                  </a:lnTo>
                  <a:lnTo>
                    <a:pt x="1563408" y="547585"/>
                  </a:lnTo>
                  <a:lnTo>
                    <a:pt x="1592262" y="580326"/>
                  </a:lnTo>
                  <a:lnTo>
                    <a:pt x="1625003" y="609180"/>
                  </a:lnTo>
                  <a:lnTo>
                    <a:pt x="1661210" y="633717"/>
                  </a:lnTo>
                  <a:lnTo>
                    <a:pt x="1700466" y="653529"/>
                  </a:lnTo>
                  <a:lnTo>
                    <a:pt x="1742351" y="668210"/>
                  </a:lnTo>
                  <a:lnTo>
                    <a:pt x="1786458" y="677316"/>
                  </a:lnTo>
                  <a:lnTo>
                    <a:pt x="1832368" y="680440"/>
                  </a:lnTo>
                  <a:lnTo>
                    <a:pt x="1878266" y="677316"/>
                  </a:lnTo>
                  <a:lnTo>
                    <a:pt x="1922373" y="668210"/>
                  </a:lnTo>
                  <a:lnTo>
                    <a:pt x="1964258" y="653529"/>
                  </a:lnTo>
                  <a:lnTo>
                    <a:pt x="2003513" y="633717"/>
                  </a:lnTo>
                  <a:lnTo>
                    <a:pt x="2039721" y="609180"/>
                  </a:lnTo>
                  <a:lnTo>
                    <a:pt x="2072462" y="580326"/>
                  </a:lnTo>
                  <a:lnTo>
                    <a:pt x="2101316" y="547585"/>
                  </a:lnTo>
                  <a:lnTo>
                    <a:pt x="2125853" y="511378"/>
                  </a:lnTo>
                  <a:lnTo>
                    <a:pt x="2145665" y="472122"/>
                  </a:lnTo>
                  <a:lnTo>
                    <a:pt x="2159863" y="431596"/>
                  </a:lnTo>
                  <a:lnTo>
                    <a:pt x="3603790" y="431596"/>
                  </a:lnTo>
                  <a:lnTo>
                    <a:pt x="3627412" y="426783"/>
                  </a:lnTo>
                  <a:lnTo>
                    <a:pt x="3646805" y="413664"/>
                  </a:lnTo>
                  <a:lnTo>
                    <a:pt x="3659924" y="394271"/>
                  </a:lnTo>
                  <a:lnTo>
                    <a:pt x="3664750" y="370636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963713" y="2413000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24790" y="3051936"/>
            <a:ext cx="238506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Data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3,900</a:t>
            </a:r>
            <a:r>
              <a:rPr dirty="0" sz="17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purchases</a:t>
            </a:r>
            <a:r>
              <a:rPr dirty="0" sz="17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across categories.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71747" y="2149436"/>
            <a:ext cx="3665220" cy="2381250"/>
            <a:chOff x="10171747" y="2149436"/>
            <a:chExt cx="3665220" cy="2381250"/>
          </a:xfrm>
        </p:grpSpPr>
        <p:sp>
          <p:nvSpPr>
            <p:cNvPr id="10" name="object 10" descr=""/>
            <p:cNvSpPr/>
            <p:nvPr/>
          </p:nvSpPr>
          <p:spPr>
            <a:xfrm>
              <a:off x="10171747" y="2489593"/>
              <a:ext cx="3665220" cy="2040889"/>
            </a:xfrm>
            <a:custGeom>
              <a:avLst/>
              <a:gdLst/>
              <a:ahLst/>
              <a:cxnLst/>
              <a:rect l="l" t="t" r="r" b="b"/>
              <a:pathLst>
                <a:path w="3665219" h="2040889">
                  <a:moveTo>
                    <a:pt x="3518560" y="0"/>
                  </a:moveTo>
                  <a:lnTo>
                    <a:pt x="146302" y="0"/>
                  </a:lnTo>
                  <a:lnTo>
                    <a:pt x="100267" y="7510"/>
                  </a:lnTo>
                  <a:lnTo>
                    <a:pt x="60132" y="28382"/>
                  </a:lnTo>
                  <a:lnTo>
                    <a:pt x="28383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894192"/>
                  </a:lnTo>
                  <a:lnTo>
                    <a:pt x="7510" y="1940224"/>
                  </a:lnTo>
                  <a:lnTo>
                    <a:pt x="28383" y="1980359"/>
                  </a:lnTo>
                  <a:lnTo>
                    <a:pt x="60132" y="2012109"/>
                  </a:lnTo>
                  <a:lnTo>
                    <a:pt x="100267" y="2032984"/>
                  </a:lnTo>
                  <a:lnTo>
                    <a:pt x="146302" y="2040496"/>
                  </a:lnTo>
                  <a:lnTo>
                    <a:pt x="3518560" y="2040496"/>
                  </a:lnTo>
                  <a:lnTo>
                    <a:pt x="3564597" y="2032984"/>
                  </a:lnTo>
                  <a:lnTo>
                    <a:pt x="3604733" y="2012109"/>
                  </a:lnTo>
                  <a:lnTo>
                    <a:pt x="3636481" y="1980359"/>
                  </a:lnTo>
                  <a:lnTo>
                    <a:pt x="3657354" y="1940224"/>
                  </a:lnTo>
                  <a:lnTo>
                    <a:pt x="3664864" y="1894192"/>
                  </a:lnTo>
                  <a:lnTo>
                    <a:pt x="3664864" y="146303"/>
                  </a:lnTo>
                  <a:lnTo>
                    <a:pt x="3657354" y="100267"/>
                  </a:lnTo>
                  <a:lnTo>
                    <a:pt x="3636481" y="60130"/>
                  </a:lnTo>
                  <a:lnTo>
                    <a:pt x="3604733" y="28382"/>
                  </a:lnTo>
                  <a:lnTo>
                    <a:pt x="3564597" y="7510"/>
                  </a:lnTo>
                  <a:lnTo>
                    <a:pt x="3518560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71747" y="2149436"/>
              <a:ext cx="3665220" cy="680720"/>
            </a:xfrm>
            <a:custGeom>
              <a:avLst/>
              <a:gdLst/>
              <a:ahLst/>
              <a:cxnLst/>
              <a:rect l="l" t="t" r="r" b="b"/>
              <a:pathLst>
                <a:path w="3665219" h="680719">
                  <a:moveTo>
                    <a:pt x="3664864" y="370636"/>
                  </a:moveTo>
                  <a:lnTo>
                    <a:pt x="3660038" y="347014"/>
                  </a:lnTo>
                  <a:lnTo>
                    <a:pt x="3646919" y="327621"/>
                  </a:lnTo>
                  <a:lnTo>
                    <a:pt x="3627526" y="314502"/>
                  </a:lnTo>
                  <a:lnTo>
                    <a:pt x="3603904" y="309676"/>
                  </a:lnTo>
                  <a:lnTo>
                    <a:pt x="2170493" y="309676"/>
                  </a:lnTo>
                  <a:lnTo>
                    <a:pt x="2169452" y="294322"/>
                  </a:lnTo>
                  <a:lnTo>
                    <a:pt x="2160346" y="250215"/>
                  </a:lnTo>
                  <a:lnTo>
                    <a:pt x="2145665" y="208330"/>
                  </a:lnTo>
                  <a:lnTo>
                    <a:pt x="2125853" y="169075"/>
                  </a:lnTo>
                  <a:lnTo>
                    <a:pt x="2101316" y="132867"/>
                  </a:lnTo>
                  <a:lnTo>
                    <a:pt x="2072462" y="100126"/>
                  </a:lnTo>
                  <a:lnTo>
                    <a:pt x="2039721" y="71272"/>
                  </a:lnTo>
                  <a:lnTo>
                    <a:pt x="2003513" y="46736"/>
                  </a:lnTo>
                  <a:lnTo>
                    <a:pt x="1964258" y="26924"/>
                  </a:lnTo>
                  <a:lnTo>
                    <a:pt x="1922373" y="12242"/>
                  </a:lnTo>
                  <a:lnTo>
                    <a:pt x="1878266" y="3136"/>
                  </a:lnTo>
                  <a:lnTo>
                    <a:pt x="1832368" y="0"/>
                  </a:lnTo>
                  <a:lnTo>
                    <a:pt x="1786458" y="3136"/>
                  </a:lnTo>
                  <a:lnTo>
                    <a:pt x="1742351" y="12242"/>
                  </a:lnTo>
                  <a:lnTo>
                    <a:pt x="1700466" y="26924"/>
                  </a:lnTo>
                  <a:lnTo>
                    <a:pt x="1661210" y="46736"/>
                  </a:lnTo>
                  <a:lnTo>
                    <a:pt x="1625003" y="71272"/>
                  </a:lnTo>
                  <a:lnTo>
                    <a:pt x="1592262" y="100126"/>
                  </a:lnTo>
                  <a:lnTo>
                    <a:pt x="1563408" y="132867"/>
                  </a:lnTo>
                  <a:lnTo>
                    <a:pt x="1538871" y="169075"/>
                  </a:lnTo>
                  <a:lnTo>
                    <a:pt x="1519059" y="208330"/>
                  </a:lnTo>
                  <a:lnTo>
                    <a:pt x="1504378" y="250215"/>
                  </a:lnTo>
                  <a:lnTo>
                    <a:pt x="1495272" y="294322"/>
                  </a:lnTo>
                  <a:lnTo>
                    <a:pt x="1494218" y="309676"/>
                  </a:lnTo>
                  <a:lnTo>
                    <a:pt x="60947" y="309676"/>
                  </a:lnTo>
                  <a:lnTo>
                    <a:pt x="37325" y="314502"/>
                  </a:lnTo>
                  <a:lnTo>
                    <a:pt x="17932" y="327621"/>
                  </a:lnTo>
                  <a:lnTo>
                    <a:pt x="4813" y="347014"/>
                  </a:lnTo>
                  <a:lnTo>
                    <a:pt x="0" y="370636"/>
                  </a:lnTo>
                  <a:lnTo>
                    <a:pt x="4813" y="394271"/>
                  </a:lnTo>
                  <a:lnTo>
                    <a:pt x="17932" y="413664"/>
                  </a:lnTo>
                  <a:lnTo>
                    <a:pt x="37325" y="426783"/>
                  </a:lnTo>
                  <a:lnTo>
                    <a:pt x="60947" y="431596"/>
                  </a:lnTo>
                  <a:lnTo>
                    <a:pt x="1504848" y="431596"/>
                  </a:lnTo>
                  <a:lnTo>
                    <a:pt x="1519059" y="472122"/>
                  </a:lnTo>
                  <a:lnTo>
                    <a:pt x="1538871" y="511378"/>
                  </a:lnTo>
                  <a:lnTo>
                    <a:pt x="1563408" y="547585"/>
                  </a:lnTo>
                  <a:lnTo>
                    <a:pt x="1592262" y="580326"/>
                  </a:lnTo>
                  <a:lnTo>
                    <a:pt x="1625003" y="609180"/>
                  </a:lnTo>
                  <a:lnTo>
                    <a:pt x="1661210" y="633717"/>
                  </a:lnTo>
                  <a:lnTo>
                    <a:pt x="1700466" y="653529"/>
                  </a:lnTo>
                  <a:lnTo>
                    <a:pt x="1742351" y="668210"/>
                  </a:lnTo>
                  <a:lnTo>
                    <a:pt x="1786458" y="677316"/>
                  </a:lnTo>
                  <a:lnTo>
                    <a:pt x="1832368" y="680440"/>
                  </a:lnTo>
                  <a:lnTo>
                    <a:pt x="1878266" y="677316"/>
                  </a:lnTo>
                  <a:lnTo>
                    <a:pt x="1922373" y="668210"/>
                  </a:lnTo>
                  <a:lnTo>
                    <a:pt x="1964258" y="653529"/>
                  </a:lnTo>
                  <a:lnTo>
                    <a:pt x="2003513" y="633717"/>
                  </a:lnTo>
                  <a:lnTo>
                    <a:pt x="2039721" y="609180"/>
                  </a:lnTo>
                  <a:lnTo>
                    <a:pt x="2072462" y="580326"/>
                  </a:lnTo>
                  <a:lnTo>
                    <a:pt x="2101316" y="547585"/>
                  </a:lnTo>
                  <a:lnTo>
                    <a:pt x="2125853" y="511378"/>
                  </a:lnTo>
                  <a:lnTo>
                    <a:pt x="2145665" y="472122"/>
                  </a:lnTo>
                  <a:lnTo>
                    <a:pt x="2159863" y="431596"/>
                  </a:lnTo>
                  <a:lnTo>
                    <a:pt x="3603904" y="431596"/>
                  </a:lnTo>
                  <a:lnTo>
                    <a:pt x="3627526" y="426783"/>
                  </a:lnTo>
                  <a:lnTo>
                    <a:pt x="3646919" y="413664"/>
                  </a:lnTo>
                  <a:lnTo>
                    <a:pt x="3660038" y="394271"/>
                  </a:lnTo>
                  <a:lnTo>
                    <a:pt x="3664864" y="370636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1855272" y="2413000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416337" y="3051936"/>
            <a:ext cx="274193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>
                <a:solidFill>
                  <a:srgbClr val="454240"/>
                </a:solidFill>
                <a:latin typeface="Arial"/>
                <a:cs typeface="Arial"/>
              </a:rPr>
              <a:t>Goal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Uncover</a:t>
            </a:r>
            <a:r>
              <a:rPr dirty="0" sz="175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spending</a:t>
            </a:r>
            <a:r>
              <a:rPr dirty="0" sz="175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patterns,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segments,</a:t>
            </a:r>
            <a:r>
              <a:rPr dirty="0" sz="1750" spc="-1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preferences.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80187" y="4756899"/>
            <a:ext cx="7556500" cy="2018030"/>
            <a:chOff x="6280187" y="4756899"/>
            <a:chExt cx="7556500" cy="2018030"/>
          </a:xfrm>
        </p:grpSpPr>
        <p:sp>
          <p:nvSpPr>
            <p:cNvPr id="15" name="object 15" descr=""/>
            <p:cNvSpPr/>
            <p:nvPr/>
          </p:nvSpPr>
          <p:spPr>
            <a:xfrm>
              <a:off x="6280187" y="5097068"/>
              <a:ext cx="7556500" cy="1677670"/>
            </a:xfrm>
            <a:custGeom>
              <a:avLst/>
              <a:gdLst/>
              <a:ahLst/>
              <a:cxnLst/>
              <a:rect l="l" t="t" r="r" b="b"/>
              <a:pathLst>
                <a:path w="7556500" h="1677670">
                  <a:moveTo>
                    <a:pt x="7410119" y="0"/>
                  </a:moveTo>
                  <a:lnTo>
                    <a:pt x="146302" y="0"/>
                  </a:lnTo>
                  <a:lnTo>
                    <a:pt x="100267" y="7510"/>
                  </a:lnTo>
                  <a:lnTo>
                    <a:pt x="60131" y="28382"/>
                  </a:lnTo>
                  <a:lnTo>
                    <a:pt x="28383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531289"/>
                  </a:lnTo>
                  <a:lnTo>
                    <a:pt x="7510" y="1577321"/>
                  </a:lnTo>
                  <a:lnTo>
                    <a:pt x="28383" y="1617457"/>
                  </a:lnTo>
                  <a:lnTo>
                    <a:pt x="60131" y="1649207"/>
                  </a:lnTo>
                  <a:lnTo>
                    <a:pt x="100267" y="1670082"/>
                  </a:lnTo>
                  <a:lnTo>
                    <a:pt x="146302" y="1677593"/>
                  </a:lnTo>
                  <a:lnTo>
                    <a:pt x="7410119" y="1677593"/>
                  </a:lnTo>
                  <a:lnTo>
                    <a:pt x="7456156" y="1670082"/>
                  </a:lnTo>
                  <a:lnTo>
                    <a:pt x="7496292" y="1649207"/>
                  </a:lnTo>
                  <a:lnTo>
                    <a:pt x="7528040" y="1617457"/>
                  </a:lnTo>
                  <a:lnTo>
                    <a:pt x="7548913" y="1577321"/>
                  </a:lnTo>
                  <a:lnTo>
                    <a:pt x="7556423" y="1531289"/>
                  </a:lnTo>
                  <a:lnTo>
                    <a:pt x="7556423" y="146303"/>
                  </a:lnTo>
                  <a:lnTo>
                    <a:pt x="7548913" y="100267"/>
                  </a:lnTo>
                  <a:lnTo>
                    <a:pt x="7528040" y="60130"/>
                  </a:lnTo>
                  <a:lnTo>
                    <a:pt x="7496292" y="28382"/>
                  </a:lnTo>
                  <a:lnTo>
                    <a:pt x="7456156" y="7510"/>
                  </a:lnTo>
                  <a:lnTo>
                    <a:pt x="7410119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80188" y="4756899"/>
              <a:ext cx="7556500" cy="680720"/>
            </a:xfrm>
            <a:custGeom>
              <a:avLst/>
              <a:gdLst/>
              <a:ahLst/>
              <a:cxnLst/>
              <a:rect l="l" t="t" r="r" b="b"/>
              <a:pathLst>
                <a:path w="7556500" h="680720">
                  <a:moveTo>
                    <a:pt x="7556424" y="370649"/>
                  </a:moveTo>
                  <a:lnTo>
                    <a:pt x="7551598" y="347027"/>
                  </a:lnTo>
                  <a:lnTo>
                    <a:pt x="7538479" y="327634"/>
                  </a:lnTo>
                  <a:lnTo>
                    <a:pt x="7519086" y="314515"/>
                  </a:lnTo>
                  <a:lnTo>
                    <a:pt x="7495464" y="309689"/>
                  </a:lnTo>
                  <a:lnTo>
                    <a:pt x="4116336" y="309689"/>
                  </a:lnTo>
                  <a:lnTo>
                    <a:pt x="4115295" y="294322"/>
                  </a:lnTo>
                  <a:lnTo>
                    <a:pt x="4106189" y="250215"/>
                  </a:lnTo>
                  <a:lnTo>
                    <a:pt x="4091508" y="208330"/>
                  </a:lnTo>
                  <a:lnTo>
                    <a:pt x="4071696" y="169075"/>
                  </a:lnTo>
                  <a:lnTo>
                    <a:pt x="4047159" y="132867"/>
                  </a:lnTo>
                  <a:lnTo>
                    <a:pt x="4018305" y="100126"/>
                  </a:lnTo>
                  <a:lnTo>
                    <a:pt x="3985564" y="71272"/>
                  </a:lnTo>
                  <a:lnTo>
                    <a:pt x="3949357" y="46736"/>
                  </a:lnTo>
                  <a:lnTo>
                    <a:pt x="3910101" y="26924"/>
                  </a:lnTo>
                  <a:lnTo>
                    <a:pt x="3868216" y="12242"/>
                  </a:lnTo>
                  <a:lnTo>
                    <a:pt x="3824109" y="3136"/>
                  </a:lnTo>
                  <a:lnTo>
                    <a:pt x="3778212" y="0"/>
                  </a:lnTo>
                  <a:lnTo>
                    <a:pt x="3732301" y="3136"/>
                  </a:lnTo>
                  <a:lnTo>
                    <a:pt x="3688194" y="12242"/>
                  </a:lnTo>
                  <a:lnTo>
                    <a:pt x="3646309" y="26924"/>
                  </a:lnTo>
                  <a:lnTo>
                    <a:pt x="3607054" y="46736"/>
                  </a:lnTo>
                  <a:lnTo>
                    <a:pt x="3570846" y="71272"/>
                  </a:lnTo>
                  <a:lnTo>
                    <a:pt x="3538105" y="100126"/>
                  </a:lnTo>
                  <a:lnTo>
                    <a:pt x="3509251" y="132867"/>
                  </a:lnTo>
                  <a:lnTo>
                    <a:pt x="3484715" y="169075"/>
                  </a:lnTo>
                  <a:lnTo>
                    <a:pt x="3464903" y="208330"/>
                  </a:lnTo>
                  <a:lnTo>
                    <a:pt x="3450221" y="250215"/>
                  </a:lnTo>
                  <a:lnTo>
                    <a:pt x="3441115" y="294322"/>
                  </a:lnTo>
                  <a:lnTo>
                    <a:pt x="3440061" y="309689"/>
                  </a:lnTo>
                  <a:lnTo>
                    <a:pt x="60947" y="309689"/>
                  </a:lnTo>
                  <a:lnTo>
                    <a:pt x="37325" y="314515"/>
                  </a:lnTo>
                  <a:lnTo>
                    <a:pt x="17932" y="327634"/>
                  </a:lnTo>
                  <a:lnTo>
                    <a:pt x="4813" y="347027"/>
                  </a:lnTo>
                  <a:lnTo>
                    <a:pt x="0" y="370649"/>
                  </a:lnTo>
                  <a:lnTo>
                    <a:pt x="4813" y="394284"/>
                  </a:lnTo>
                  <a:lnTo>
                    <a:pt x="17932" y="413677"/>
                  </a:lnTo>
                  <a:lnTo>
                    <a:pt x="37325" y="426796"/>
                  </a:lnTo>
                  <a:lnTo>
                    <a:pt x="60947" y="431609"/>
                  </a:lnTo>
                  <a:lnTo>
                    <a:pt x="3450691" y="431609"/>
                  </a:lnTo>
                  <a:lnTo>
                    <a:pt x="3464903" y="472122"/>
                  </a:lnTo>
                  <a:lnTo>
                    <a:pt x="3484715" y="511378"/>
                  </a:lnTo>
                  <a:lnTo>
                    <a:pt x="3509251" y="547585"/>
                  </a:lnTo>
                  <a:lnTo>
                    <a:pt x="3538105" y="580326"/>
                  </a:lnTo>
                  <a:lnTo>
                    <a:pt x="3570846" y="609180"/>
                  </a:lnTo>
                  <a:lnTo>
                    <a:pt x="3607054" y="633717"/>
                  </a:lnTo>
                  <a:lnTo>
                    <a:pt x="3646309" y="653529"/>
                  </a:lnTo>
                  <a:lnTo>
                    <a:pt x="3688194" y="668210"/>
                  </a:lnTo>
                  <a:lnTo>
                    <a:pt x="3732301" y="677316"/>
                  </a:lnTo>
                  <a:lnTo>
                    <a:pt x="3778212" y="680440"/>
                  </a:lnTo>
                  <a:lnTo>
                    <a:pt x="3824109" y="677316"/>
                  </a:lnTo>
                  <a:lnTo>
                    <a:pt x="3868216" y="668210"/>
                  </a:lnTo>
                  <a:lnTo>
                    <a:pt x="3910101" y="653529"/>
                  </a:lnTo>
                  <a:lnTo>
                    <a:pt x="3949357" y="633717"/>
                  </a:lnTo>
                  <a:lnTo>
                    <a:pt x="3985564" y="609180"/>
                  </a:lnTo>
                  <a:lnTo>
                    <a:pt x="4018305" y="580326"/>
                  </a:lnTo>
                  <a:lnTo>
                    <a:pt x="4047159" y="547585"/>
                  </a:lnTo>
                  <a:lnTo>
                    <a:pt x="4071696" y="511378"/>
                  </a:lnTo>
                  <a:lnTo>
                    <a:pt x="4091508" y="472122"/>
                  </a:lnTo>
                  <a:lnTo>
                    <a:pt x="4105706" y="431609"/>
                  </a:lnTo>
                  <a:lnTo>
                    <a:pt x="7495464" y="431609"/>
                  </a:lnTo>
                  <a:lnTo>
                    <a:pt x="7519086" y="426796"/>
                  </a:lnTo>
                  <a:lnTo>
                    <a:pt x="7538479" y="413677"/>
                  </a:lnTo>
                  <a:lnTo>
                    <a:pt x="7551598" y="394284"/>
                  </a:lnTo>
                  <a:lnTo>
                    <a:pt x="7556424" y="370649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909556" y="5020462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524790" y="5659399"/>
            <a:ext cx="3507104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Strategy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Guide</a:t>
            </a:r>
            <a:r>
              <a:rPr dirty="0" sz="175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strategic</a:t>
            </a:r>
            <a:r>
              <a:rPr dirty="0" sz="17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business</a:t>
            </a:r>
            <a:r>
              <a:rPr dirty="0" sz="17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decisions.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77681" y="448819"/>
            <a:ext cx="3135630" cy="1575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C4E3C"/>
                </a:solidFill>
                <a:latin typeface="Arial"/>
                <a:cs typeface="Arial"/>
              </a:rPr>
              <a:t>Dataset</a:t>
            </a:r>
            <a:r>
              <a:rPr dirty="0" sz="1600" spc="-60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C4E3C"/>
                </a:solidFill>
                <a:latin typeface="Arial"/>
                <a:cs typeface="Arial"/>
              </a:rPr>
              <a:t>Summary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b="1">
                <a:solidFill>
                  <a:srgbClr val="454240"/>
                </a:solidFill>
                <a:latin typeface="Arial"/>
                <a:cs typeface="Arial"/>
              </a:rPr>
              <a:t>Rows:</a:t>
            </a:r>
            <a:r>
              <a:rPr dirty="0" sz="1300" spc="-45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3,900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300" b="1">
                <a:solidFill>
                  <a:srgbClr val="454240"/>
                </a:solidFill>
                <a:latin typeface="Arial"/>
                <a:cs typeface="Arial"/>
              </a:rPr>
              <a:t>Columns:</a:t>
            </a:r>
            <a:r>
              <a:rPr dirty="0" sz="1300" spc="-55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54240"/>
                </a:solidFill>
                <a:latin typeface="Arial"/>
                <a:cs typeface="Arial"/>
              </a:rPr>
              <a:t>18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300" b="1">
                <a:solidFill>
                  <a:srgbClr val="454240"/>
                </a:solidFill>
                <a:latin typeface="Arial"/>
                <a:cs typeface="Arial"/>
              </a:rPr>
              <a:t>Missing</a:t>
            </a:r>
            <a:r>
              <a:rPr dirty="0" sz="1300" spc="-35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454240"/>
                </a:solidFill>
                <a:latin typeface="Arial"/>
                <a:cs typeface="Arial"/>
              </a:rPr>
              <a:t>Data:</a:t>
            </a:r>
            <a:r>
              <a:rPr dirty="0" sz="1300" spc="-30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37</a:t>
            </a:r>
            <a:r>
              <a:rPr dirty="0" sz="13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values</a:t>
            </a:r>
            <a:r>
              <a:rPr dirty="0" sz="13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in</a:t>
            </a:r>
            <a:r>
              <a:rPr dirty="0" sz="13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Review</a:t>
            </a:r>
            <a:r>
              <a:rPr dirty="0" sz="13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Rating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280" y="1147405"/>
            <a:ext cx="5023370" cy="502337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086572" y="6538671"/>
            <a:ext cx="3380740" cy="1239520"/>
            <a:chOff x="2086572" y="6538671"/>
            <a:chExt cx="3380740" cy="1239520"/>
          </a:xfrm>
        </p:grpSpPr>
        <p:sp>
          <p:nvSpPr>
            <p:cNvPr id="6" name="object 6" descr=""/>
            <p:cNvSpPr/>
            <p:nvPr/>
          </p:nvSpPr>
          <p:spPr>
            <a:xfrm>
              <a:off x="2090381" y="6542481"/>
              <a:ext cx="3373120" cy="1231900"/>
            </a:xfrm>
            <a:custGeom>
              <a:avLst/>
              <a:gdLst/>
              <a:ahLst/>
              <a:cxnLst/>
              <a:rect l="l" t="t" r="r" b="b"/>
              <a:pathLst>
                <a:path w="3373120" h="1231900">
                  <a:moveTo>
                    <a:pt x="3303651" y="0"/>
                  </a:moveTo>
                  <a:lnTo>
                    <a:pt x="69386" y="0"/>
                  </a:lnTo>
                  <a:lnTo>
                    <a:pt x="42486" y="5488"/>
                  </a:lnTo>
                  <a:lnTo>
                    <a:pt x="20418" y="20416"/>
                  </a:lnTo>
                  <a:lnTo>
                    <a:pt x="5488" y="42482"/>
                  </a:lnTo>
                  <a:lnTo>
                    <a:pt x="0" y="69380"/>
                  </a:lnTo>
                  <a:lnTo>
                    <a:pt x="0" y="1161961"/>
                  </a:lnTo>
                  <a:lnTo>
                    <a:pt x="5488" y="1188859"/>
                  </a:lnTo>
                  <a:lnTo>
                    <a:pt x="20418" y="1210924"/>
                  </a:lnTo>
                  <a:lnTo>
                    <a:pt x="42486" y="1225853"/>
                  </a:lnTo>
                  <a:lnTo>
                    <a:pt x="69386" y="1231341"/>
                  </a:lnTo>
                  <a:lnTo>
                    <a:pt x="3303651" y="1231341"/>
                  </a:lnTo>
                  <a:lnTo>
                    <a:pt x="3330550" y="1225853"/>
                  </a:lnTo>
                  <a:lnTo>
                    <a:pt x="3352620" y="1210924"/>
                  </a:lnTo>
                  <a:lnTo>
                    <a:pt x="3367553" y="1188859"/>
                  </a:lnTo>
                  <a:lnTo>
                    <a:pt x="3373043" y="1161961"/>
                  </a:lnTo>
                  <a:lnTo>
                    <a:pt x="3373043" y="69380"/>
                  </a:lnTo>
                  <a:lnTo>
                    <a:pt x="3367553" y="42482"/>
                  </a:lnTo>
                  <a:lnTo>
                    <a:pt x="3352620" y="20416"/>
                  </a:lnTo>
                  <a:lnTo>
                    <a:pt x="3330550" y="5488"/>
                  </a:lnTo>
                  <a:lnTo>
                    <a:pt x="330365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90381" y="6542481"/>
              <a:ext cx="3373120" cy="1231900"/>
            </a:xfrm>
            <a:custGeom>
              <a:avLst/>
              <a:gdLst/>
              <a:ahLst/>
              <a:cxnLst/>
              <a:rect l="l" t="t" r="r" b="b"/>
              <a:pathLst>
                <a:path w="3373120" h="1231900">
                  <a:moveTo>
                    <a:pt x="0" y="69380"/>
                  </a:moveTo>
                  <a:lnTo>
                    <a:pt x="5488" y="42482"/>
                  </a:lnTo>
                  <a:lnTo>
                    <a:pt x="20418" y="20416"/>
                  </a:lnTo>
                  <a:lnTo>
                    <a:pt x="42486" y="5488"/>
                  </a:lnTo>
                  <a:lnTo>
                    <a:pt x="69386" y="0"/>
                  </a:lnTo>
                  <a:lnTo>
                    <a:pt x="3303651" y="0"/>
                  </a:lnTo>
                  <a:lnTo>
                    <a:pt x="3330550" y="5488"/>
                  </a:lnTo>
                  <a:lnTo>
                    <a:pt x="3352620" y="20416"/>
                  </a:lnTo>
                  <a:lnTo>
                    <a:pt x="3367553" y="42482"/>
                  </a:lnTo>
                  <a:lnTo>
                    <a:pt x="3373043" y="69380"/>
                  </a:lnTo>
                  <a:lnTo>
                    <a:pt x="3373043" y="1161961"/>
                  </a:lnTo>
                  <a:lnTo>
                    <a:pt x="3367553" y="1188859"/>
                  </a:lnTo>
                  <a:lnTo>
                    <a:pt x="3352620" y="1210924"/>
                  </a:lnTo>
                  <a:lnTo>
                    <a:pt x="3330550" y="1225853"/>
                  </a:lnTo>
                  <a:lnTo>
                    <a:pt x="3303651" y="1231341"/>
                  </a:lnTo>
                  <a:lnTo>
                    <a:pt x="69386" y="1231341"/>
                  </a:lnTo>
                  <a:lnTo>
                    <a:pt x="42486" y="1225853"/>
                  </a:lnTo>
                  <a:lnTo>
                    <a:pt x="20418" y="1210924"/>
                  </a:lnTo>
                  <a:lnTo>
                    <a:pt x="5488" y="1188859"/>
                  </a:lnTo>
                  <a:lnTo>
                    <a:pt x="0" y="1161961"/>
                  </a:lnTo>
                  <a:lnTo>
                    <a:pt x="0" y="69380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250439" y="6708406"/>
            <a:ext cx="267525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54240"/>
                </a:solidFill>
                <a:latin typeface="Arial"/>
                <a:cs typeface="Arial"/>
              </a:rPr>
              <a:t>Customer</a:t>
            </a:r>
            <a:r>
              <a:rPr dirty="0" sz="16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54240"/>
                </a:solidFill>
                <a:latin typeface="Arial"/>
                <a:cs typeface="Arial"/>
              </a:rPr>
              <a:t>Demographics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31400"/>
              </a:lnSpc>
              <a:spcBef>
                <a:spcPts val="815"/>
              </a:spcBef>
            </a:pP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Age,</a:t>
            </a:r>
            <a:r>
              <a:rPr dirty="0" sz="13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Gender,</a:t>
            </a:r>
            <a:r>
              <a:rPr dirty="0" sz="13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Location,</a:t>
            </a:r>
            <a:r>
              <a:rPr dirty="0" sz="13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Subscription Status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624753" y="6538671"/>
            <a:ext cx="3381375" cy="1239520"/>
            <a:chOff x="5624753" y="6538671"/>
            <a:chExt cx="3381375" cy="1239520"/>
          </a:xfrm>
        </p:grpSpPr>
        <p:sp>
          <p:nvSpPr>
            <p:cNvPr id="10" name="object 10" descr=""/>
            <p:cNvSpPr/>
            <p:nvPr/>
          </p:nvSpPr>
          <p:spPr>
            <a:xfrm>
              <a:off x="5628563" y="6542481"/>
              <a:ext cx="3373754" cy="1231900"/>
            </a:xfrm>
            <a:custGeom>
              <a:avLst/>
              <a:gdLst/>
              <a:ahLst/>
              <a:cxnLst/>
              <a:rect l="l" t="t" r="r" b="b"/>
              <a:pathLst>
                <a:path w="3373754" h="1231900">
                  <a:moveTo>
                    <a:pt x="3303778" y="0"/>
                  </a:moveTo>
                  <a:lnTo>
                    <a:pt x="69386" y="0"/>
                  </a:lnTo>
                  <a:lnTo>
                    <a:pt x="42486" y="5488"/>
                  </a:lnTo>
                  <a:lnTo>
                    <a:pt x="20418" y="20416"/>
                  </a:lnTo>
                  <a:lnTo>
                    <a:pt x="5488" y="42482"/>
                  </a:lnTo>
                  <a:lnTo>
                    <a:pt x="0" y="69380"/>
                  </a:lnTo>
                  <a:lnTo>
                    <a:pt x="0" y="1161961"/>
                  </a:lnTo>
                  <a:lnTo>
                    <a:pt x="5488" y="1188859"/>
                  </a:lnTo>
                  <a:lnTo>
                    <a:pt x="20418" y="1210924"/>
                  </a:lnTo>
                  <a:lnTo>
                    <a:pt x="42486" y="1225853"/>
                  </a:lnTo>
                  <a:lnTo>
                    <a:pt x="69386" y="1231341"/>
                  </a:lnTo>
                  <a:lnTo>
                    <a:pt x="3303778" y="1231341"/>
                  </a:lnTo>
                  <a:lnTo>
                    <a:pt x="3330676" y="1225853"/>
                  </a:lnTo>
                  <a:lnTo>
                    <a:pt x="3352741" y="1210924"/>
                  </a:lnTo>
                  <a:lnTo>
                    <a:pt x="3367669" y="1188859"/>
                  </a:lnTo>
                  <a:lnTo>
                    <a:pt x="3373158" y="1161961"/>
                  </a:lnTo>
                  <a:lnTo>
                    <a:pt x="3373158" y="69380"/>
                  </a:lnTo>
                  <a:lnTo>
                    <a:pt x="3367669" y="42482"/>
                  </a:lnTo>
                  <a:lnTo>
                    <a:pt x="3352741" y="20416"/>
                  </a:lnTo>
                  <a:lnTo>
                    <a:pt x="3330676" y="5488"/>
                  </a:lnTo>
                  <a:lnTo>
                    <a:pt x="330377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628563" y="6542481"/>
              <a:ext cx="3373754" cy="1231900"/>
            </a:xfrm>
            <a:custGeom>
              <a:avLst/>
              <a:gdLst/>
              <a:ahLst/>
              <a:cxnLst/>
              <a:rect l="l" t="t" r="r" b="b"/>
              <a:pathLst>
                <a:path w="3373754" h="1231900">
                  <a:moveTo>
                    <a:pt x="0" y="69380"/>
                  </a:moveTo>
                  <a:lnTo>
                    <a:pt x="5488" y="42482"/>
                  </a:lnTo>
                  <a:lnTo>
                    <a:pt x="20418" y="20416"/>
                  </a:lnTo>
                  <a:lnTo>
                    <a:pt x="42486" y="5488"/>
                  </a:lnTo>
                  <a:lnTo>
                    <a:pt x="69386" y="0"/>
                  </a:lnTo>
                  <a:lnTo>
                    <a:pt x="3303778" y="0"/>
                  </a:lnTo>
                  <a:lnTo>
                    <a:pt x="3330676" y="5488"/>
                  </a:lnTo>
                  <a:lnTo>
                    <a:pt x="3352741" y="20416"/>
                  </a:lnTo>
                  <a:lnTo>
                    <a:pt x="3367669" y="42482"/>
                  </a:lnTo>
                  <a:lnTo>
                    <a:pt x="3373158" y="69380"/>
                  </a:lnTo>
                  <a:lnTo>
                    <a:pt x="3373158" y="1161961"/>
                  </a:lnTo>
                  <a:lnTo>
                    <a:pt x="3367669" y="1188859"/>
                  </a:lnTo>
                  <a:lnTo>
                    <a:pt x="3352741" y="1210924"/>
                  </a:lnTo>
                  <a:lnTo>
                    <a:pt x="3330676" y="1225853"/>
                  </a:lnTo>
                  <a:lnTo>
                    <a:pt x="3303778" y="1231341"/>
                  </a:lnTo>
                  <a:lnTo>
                    <a:pt x="69386" y="1231341"/>
                  </a:lnTo>
                  <a:lnTo>
                    <a:pt x="42486" y="1225853"/>
                  </a:lnTo>
                  <a:lnTo>
                    <a:pt x="20418" y="1210924"/>
                  </a:lnTo>
                  <a:lnTo>
                    <a:pt x="5488" y="1188859"/>
                  </a:lnTo>
                  <a:lnTo>
                    <a:pt x="0" y="1161961"/>
                  </a:lnTo>
                  <a:lnTo>
                    <a:pt x="0" y="69380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788621" y="6708406"/>
            <a:ext cx="287655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54240"/>
                </a:solidFill>
                <a:latin typeface="Arial"/>
                <a:cs typeface="Arial"/>
              </a:rPr>
              <a:t>Purchase</a:t>
            </a:r>
            <a:r>
              <a:rPr dirty="0" sz="16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54240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31400"/>
              </a:lnSpc>
              <a:spcBef>
                <a:spcPts val="815"/>
              </a:spcBef>
            </a:pP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Item,</a:t>
            </a:r>
            <a:r>
              <a:rPr dirty="0" sz="13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Category,</a:t>
            </a:r>
            <a:r>
              <a:rPr dirty="0" sz="13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Amount,</a:t>
            </a:r>
            <a:r>
              <a:rPr dirty="0" sz="13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Season,</a:t>
            </a:r>
            <a:r>
              <a:rPr dirty="0" sz="13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Size, Color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163050" y="6538671"/>
            <a:ext cx="3380740" cy="1239520"/>
            <a:chOff x="9163050" y="6538671"/>
            <a:chExt cx="3380740" cy="1239520"/>
          </a:xfrm>
        </p:grpSpPr>
        <p:sp>
          <p:nvSpPr>
            <p:cNvPr id="14" name="object 14" descr=""/>
            <p:cNvSpPr/>
            <p:nvPr/>
          </p:nvSpPr>
          <p:spPr>
            <a:xfrm>
              <a:off x="9166859" y="6542481"/>
              <a:ext cx="3373120" cy="1231900"/>
            </a:xfrm>
            <a:custGeom>
              <a:avLst/>
              <a:gdLst/>
              <a:ahLst/>
              <a:cxnLst/>
              <a:rect l="l" t="t" r="r" b="b"/>
              <a:pathLst>
                <a:path w="3373120" h="1231900">
                  <a:moveTo>
                    <a:pt x="3303651" y="0"/>
                  </a:moveTo>
                  <a:lnTo>
                    <a:pt x="69386" y="0"/>
                  </a:lnTo>
                  <a:lnTo>
                    <a:pt x="42486" y="5488"/>
                  </a:lnTo>
                  <a:lnTo>
                    <a:pt x="20418" y="20416"/>
                  </a:lnTo>
                  <a:lnTo>
                    <a:pt x="5488" y="42482"/>
                  </a:lnTo>
                  <a:lnTo>
                    <a:pt x="0" y="69380"/>
                  </a:lnTo>
                  <a:lnTo>
                    <a:pt x="0" y="1161961"/>
                  </a:lnTo>
                  <a:lnTo>
                    <a:pt x="5488" y="1188859"/>
                  </a:lnTo>
                  <a:lnTo>
                    <a:pt x="20418" y="1210924"/>
                  </a:lnTo>
                  <a:lnTo>
                    <a:pt x="42486" y="1225853"/>
                  </a:lnTo>
                  <a:lnTo>
                    <a:pt x="69386" y="1231341"/>
                  </a:lnTo>
                  <a:lnTo>
                    <a:pt x="3303651" y="1231341"/>
                  </a:lnTo>
                  <a:lnTo>
                    <a:pt x="3330550" y="1225853"/>
                  </a:lnTo>
                  <a:lnTo>
                    <a:pt x="3352620" y="1210924"/>
                  </a:lnTo>
                  <a:lnTo>
                    <a:pt x="3367553" y="1188859"/>
                  </a:lnTo>
                  <a:lnTo>
                    <a:pt x="3373043" y="1161961"/>
                  </a:lnTo>
                  <a:lnTo>
                    <a:pt x="3373043" y="69380"/>
                  </a:lnTo>
                  <a:lnTo>
                    <a:pt x="3367553" y="42482"/>
                  </a:lnTo>
                  <a:lnTo>
                    <a:pt x="3352620" y="20416"/>
                  </a:lnTo>
                  <a:lnTo>
                    <a:pt x="3330550" y="5488"/>
                  </a:lnTo>
                  <a:lnTo>
                    <a:pt x="330365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66859" y="6542481"/>
              <a:ext cx="3373120" cy="1231900"/>
            </a:xfrm>
            <a:custGeom>
              <a:avLst/>
              <a:gdLst/>
              <a:ahLst/>
              <a:cxnLst/>
              <a:rect l="l" t="t" r="r" b="b"/>
              <a:pathLst>
                <a:path w="3373120" h="1231900">
                  <a:moveTo>
                    <a:pt x="0" y="69380"/>
                  </a:moveTo>
                  <a:lnTo>
                    <a:pt x="5488" y="42482"/>
                  </a:lnTo>
                  <a:lnTo>
                    <a:pt x="20418" y="20416"/>
                  </a:lnTo>
                  <a:lnTo>
                    <a:pt x="42486" y="5488"/>
                  </a:lnTo>
                  <a:lnTo>
                    <a:pt x="69386" y="0"/>
                  </a:lnTo>
                  <a:lnTo>
                    <a:pt x="3303651" y="0"/>
                  </a:lnTo>
                  <a:lnTo>
                    <a:pt x="3330550" y="5488"/>
                  </a:lnTo>
                  <a:lnTo>
                    <a:pt x="3352620" y="20416"/>
                  </a:lnTo>
                  <a:lnTo>
                    <a:pt x="3367553" y="42482"/>
                  </a:lnTo>
                  <a:lnTo>
                    <a:pt x="3373043" y="69380"/>
                  </a:lnTo>
                  <a:lnTo>
                    <a:pt x="3373043" y="1161961"/>
                  </a:lnTo>
                  <a:lnTo>
                    <a:pt x="3367553" y="1188859"/>
                  </a:lnTo>
                  <a:lnTo>
                    <a:pt x="3352620" y="1210924"/>
                  </a:lnTo>
                  <a:lnTo>
                    <a:pt x="3330550" y="1225853"/>
                  </a:lnTo>
                  <a:lnTo>
                    <a:pt x="3303651" y="1231341"/>
                  </a:lnTo>
                  <a:lnTo>
                    <a:pt x="69386" y="1231341"/>
                  </a:lnTo>
                  <a:lnTo>
                    <a:pt x="42486" y="1225853"/>
                  </a:lnTo>
                  <a:lnTo>
                    <a:pt x="20418" y="1210924"/>
                  </a:lnTo>
                  <a:lnTo>
                    <a:pt x="5488" y="1188859"/>
                  </a:lnTo>
                  <a:lnTo>
                    <a:pt x="0" y="1161961"/>
                  </a:lnTo>
                  <a:lnTo>
                    <a:pt x="0" y="69380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326918" y="6708406"/>
            <a:ext cx="284924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54240"/>
                </a:solidFill>
                <a:latin typeface="Arial"/>
                <a:cs typeface="Arial"/>
              </a:rPr>
              <a:t>Shopping</a:t>
            </a:r>
            <a:r>
              <a:rPr dirty="0" sz="16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54240"/>
                </a:solidFill>
                <a:latin typeface="Arial"/>
                <a:cs typeface="Arial"/>
              </a:rPr>
              <a:t>Behavior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31400"/>
              </a:lnSpc>
              <a:spcBef>
                <a:spcPts val="815"/>
              </a:spcBef>
            </a:pP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Discount,</a:t>
            </a:r>
            <a:r>
              <a:rPr dirty="0" sz="13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Promo,</a:t>
            </a:r>
            <a:r>
              <a:rPr dirty="0" sz="13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Previous</a:t>
            </a:r>
            <a:r>
              <a:rPr dirty="0" sz="13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Purchases, Frequency,</a:t>
            </a:r>
            <a:r>
              <a:rPr dirty="0" sz="13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54240"/>
                </a:solidFill>
                <a:latin typeface="Arial"/>
                <a:cs typeface="Arial"/>
              </a:rPr>
              <a:t>Review,</a:t>
            </a:r>
            <a:r>
              <a:rPr dirty="0" sz="13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54240"/>
                </a:solidFill>
                <a:latin typeface="Arial"/>
                <a:cs typeface="Arial"/>
              </a:rPr>
              <a:t>Shipping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6580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559" y="3243897"/>
            <a:ext cx="4060825" cy="3378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/>
              <a:t>Exploratory</a:t>
            </a:r>
            <a:r>
              <a:rPr dirty="0" sz="2050" spc="-25"/>
              <a:t> </a:t>
            </a:r>
            <a:r>
              <a:rPr dirty="0" sz="2050"/>
              <a:t>Data</a:t>
            </a:r>
            <a:r>
              <a:rPr dirty="0" sz="2050" spc="-25"/>
              <a:t> </a:t>
            </a:r>
            <a:r>
              <a:rPr dirty="0" sz="2050"/>
              <a:t>Analysis</a:t>
            </a:r>
            <a:r>
              <a:rPr dirty="0" sz="2050" spc="-20"/>
              <a:t> </a:t>
            </a:r>
            <a:r>
              <a:rPr dirty="0" sz="2050" spc="-10"/>
              <a:t>(Python)</a:t>
            </a:r>
            <a:endParaRPr sz="2050"/>
          </a:p>
        </p:txBody>
      </p:sp>
      <p:grpSp>
        <p:nvGrpSpPr>
          <p:cNvPr id="4" name="object 4" descr=""/>
          <p:cNvGrpSpPr/>
          <p:nvPr/>
        </p:nvGrpSpPr>
        <p:grpSpPr>
          <a:xfrm>
            <a:off x="740449" y="4210761"/>
            <a:ext cx="6472555" cy="220345"/>
            <a:chOff x="740449" y="4210761"/>
            <a:chExt cx="6472555" cy="220345"/>
          </a:xfrm>
        </p:grpSpPr>
        <p:sp>
          <p:nvSpPr>
            <p:cNvPr id="5" name="object 5" descr=""/>
            <p:cNvSpPr/>
            <p:nvPr/>
          </p:nvSpPr>
          <p:spPr>
            <a:xfrm>
              <a:off x="744259" y="4214571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6375311" y="0"/>
                  </a:moveTo>
                  <a:lnTo>
                    <a:pt x="89313" y="0"/>
                  </a:lnTo>
                  <a:lnTo>
                    <a:pt x="54687" y="7065"/>
                  </a:lnTo>
                  <a:lnTo>
                    <a:pt x="26283" y="26285"/>
                  </a:lnTo>
                  <a:lnTo>
                    <a:pt x="7065" y="54692"/>
                  </a:lnTo>
                  <a:lnTo>
                    <a:pt x="0" y="89319"/>
                  </a:lnTo>
                  <a:lnTo>
                    <a:pt x="0" y="123329"/>
                  </a:lnTo>
                  <a:lnTo>
                    <a:pt x="7065" y="157956"/>
                  </a:lnTo>
                  <a:lnTo>
                    <a:pt x="26283" y="186362"/>
                  </a:lnTo>
                  <a:lnTo>
                    <a:pt x="54687" y="205582"/>
                  </a:lnTo>
                  <a:lnTo>
                    <a:pt x="89313" y="212648"/>
                  </a:lnTo>
                  <a:lnTo>
                    <a:pt x="6375311" y="212648"/>
                  </a:lnTo>
                  <a:lnTo>
                    <a:pt x="6409930" y="205582"/>
                  </a:lnTo>
                  <a:lnTo>
                    <a:pt x="6438333" y="186362"/>
                  </a:lnTo>
                  <a:lnTo>
                    <a:pt x="6457551" y="157956"/>
                  </a:lnTo>
                  <a:lnTo>
                    <a:pt x="6464617" y="123329"/>
                  </a:lnTo>
                  <a:lnTo>
                    <a:pt x="6464617" y="89319"/>
                  </a:lnTo>
                  <a:lnTo>
                    <a:pt x="6457551" y="54692"/>
                  </a:lnTo>
                  <a:lnTo>
                    <a:pt x="6438333" y="26285"/>
                  </a:lnTo>
                  <a:lnTo>
                    <a:pt x="6409930" y="7065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4259" y="4214571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0" y="89319"/>
                  </a:moveTo>
                  <a:lnTo>
                    <a:pt x="7065" y="54692"/>
                  </a:lnTo>
                  <a:lnTo>
                    <a:pt x="26283" y="26285"/>
                  </a:lnTo>
                  <a:lnTo>
                    <a:pt x="54687" y="7065"/>
                  </a:lnTo>
                  <a:lnTo>
                    <a:pt x="89313" y="0"/>
                  </a:lnTo>
                  <a:lnTo>
                    <a:pt x="6375311" y="0"/>
                  </a:lnTo>
                  <a:lnTo>
                    <a:pt x="6409930" y="7065"/>
                  </a:lnTo>
                  <a:lnTo>
                    <a:pt x="6438333" y="26285"/>
                  </a:lnTo>
                  <a:lnTo>
                    <a:pt x="6457551" y="54692"/>
                  </a:lnTo>
                  <a:lnTo>
                    <a:pt x="6464617" y="89319"/>
                  </a:lnTo>
                  <a:lnTo>
                    <a:pt x="6464617" y="123329"/>
                  </a:lnTo>
                  <a:lnTo>
                    <a:pt x="6457551" y="157956"/>
                  </a:lnTo>
                  <a:lnTo>
                    <a:pt x="6438333" y="186362"/>
                  </a:lnTo>
                  <a:lnTo>
                    <a:pt x="6409930" y="205582"/>
                  </a:lnTo>
                  <a:lnTo>
                    <a:pt x="6375311" y="212648"/>
                  </a:lnTo>
                  <a:lnTo>
                    <a:pt x="89313" y="212648"/>
                  </a:lnTo>
                  <a:lnTo>
                    <a:pt x="54687" y="205582"/>
                  </a:lnTo>
                  <a:lnTo>
                    <a:pt x="26283" y="186362"/>
                  </a:lnTo>
                  <a:lnTo>
                    <a:pt x="7065" y="157956"/>
                  </a:lnTo>
                  <a:lnTo>
                    <a:pt x="0" y="123329"/>
                  </a:lnTo>
                  <a:lnTo>
                    <a:pt x="0" y="89319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44204" y="4639436"/>
            <a:ext cx="3642995" cy="805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Data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Loading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&amp;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Exploration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Pandas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import,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`df.info()`,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454240"/>
                </a:solidFill>
                <a:latin typeface="Arial"/>
                <a:cs typeface="Arial"/>
              </a:rPr>
              <a:t>`.describe()`.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417714" y="3891800"/>
            <a:ext cx="6472555" cy="220345"/>
            <a:chOff x="7417714" y="3891800"/>
            <a:chExt cx="6472555" cy="220345"/>
          </a:xfrm>
        </p:grpSpPr>
        <p:sp>
          <p:nvSpPr>
            <p:cNvPr id="9" name="object 9" descr=""/>
            <p:cNvSpPr/>
            <p:nvPr/>
          </p:nvSpPr>
          <p:spPr>
            <a:xfrm>
              <a:off x="7421524" y="3895610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6375311" y="0"/>
                  </a:moveTo>
                  <a:lnTo>
                    <a:pt x="89313" y="0"/>
                  </a:lnTo>
                  <a:lnTo>
                    <a:pt x="54687" y="7065"/>
                  </a:lnTo>
                  <a:lnTo>
                    <a:pt x="26283" y="26285"/>
                  </a:lnTo>
                  <a:lnTo>
                    <a:pt x="7065" y="54692"/>
                  </a:lnTo>
                  <a:lnTo>
                    <a:pt x="0" y="89319"/>
                  </a:lnTo>
                  <a:lnTo>
                    <a:pt x="0" y="123329"/>
                  </a:lnTo>
                  <a:lnTo>
                    <a:pt x="7065" y="157956"/>
                  </a:lnTo>
                  <a:lnTo>
                    <a:pt x="26283" y="186362"/>
                  </a:lnTo>
                  <a:lnTo>
                    <a:pt x="54687" y="205582"/>
                  </a:lnTo>
                  <a:lnTo>
                    <a:pt x="89313" y="212648"/>
                  </a:lnTo>
                  <a:lnTo>
                    <a:pt x="6375311" y="212648"/>
                  </a:lnTo>
                  <a:lnTo>
                    <a:pt x="6409930" y="205582"/>
                  </a:lnTo>
                  <a:lnTo>
                    <a:pt x="6438333" y="186362"/>
                  </a:lnTo>
                  <a:lnTo>
                    <a:pt x="6457551" y="157956"/>
                  </a:lnTo>
                  <a:lnTo>
                    <a:pt x="6464617" y="123329"/>
                  </a:lnTo>
                  <a:lnTo>
                    <a:pt x="6464617" y="89319"/>
                  </a:lnTo>
                  <a:lnTo>
                    <a:pt x="6457551" y="54692"/>
                  </a:lnTo>
                  <a:lnTo>
                    <a:pt x="6438333" y="26285"/>
                  </a:lnTo>
                  <a:lnTo>
                    <a:pt x="6409930" y="7065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421524" y="3895610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0" y="89319"/>
                  </a:moveTo>
                  <a:lnTo>
                    <a:pt x="7065" y="54692"/>
                  </a:lnTo>
                  <a:lnTo>
                    <a:pt x="26283" y="26285"/>
                  </a:lnTo>
                  <a:lnTo>
                    <a:pt x="54687" y="7065"/>
                  </a:lnTo>
                  <a:lnTo>
                    <a:pt x="89313" y="0"/>
                  </a:lnTo>
                  <a:lnTo>
                    <a:pt x="6375311" y="0"/>
                  </a:lnTo>
                  <a:lnTo>
                    <a:pt x="6409930" y="7065"/>
                  </a:lnTo>
                  <a:lnTo>
                    <a:pt x="6438333" y="26285"/>
                  </a:lnTo>
                  <a:lnTo>
                    <a:pt x="6457551" y="54692"/>
                  </a:lnTo>
                  <a:lnTo>
                    <a:pt x="6464617" y="89319"/>
                  </a:lnTo>
                  <a:lnTo>
                    <a:pt x="6464617" y="123329"/>
                  </a:lnTo>
                  <a:lnTo>
                    <a:pt x="6457551" y="157956"/>
                  </a:lnTo>
                  <a:lnTo>
                    <a:pt x="6438333" y="186362"/>
                  </a:lnTo>
                  <a:lnTo>
                    <a:pt x="6409930" y="205582"/>
                  </a:lnTo>
                  <a:lnTo>
                    <a:pt x="6375311" y="212648"/>
                  </a:lnTo>
                  <a:lnTo>
                    <a:pt x="89313" y="212648"/>
                  </a:lnTo>
                  <a:lnTo>
                    <a:pt x="54687" y="205582"/>
                  </a:lnTo>
                  <a:lnTo>
                    <a:pt x="26283" y="186362"/>
                  </a:lnTo>
                  <a:lnTo>
                    <a:pt x="7065" y="157956"/>
                  </a:lnTo>
                  <a:lnTo>
                    <a:pt x="0" y="123329"/>
                  </a:lnTo>
                  <a:lnTo>
                    <a:pt x="0" y="89319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621473" y="4320463"/>
            <a:ext cx="5961380" cy="1141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Data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Cleaning</a:t>
            </a: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33800"/>
              </a:lnSpc>
              <a:spcBef>
                <a:spcPts val="1030"/>
              </a:spcBef>
            </a:pP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Missing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values</a:t>
            </a:r>
            <a:r>
              <a:rPr dirty="0" sz="16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(Review</a:t>
            </a:r>
            <a:r>
              <a:rPr dirty="0" sz="16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Rating</a:t>
            </a:r>
            <a:r>
              <a:rPr dirty="0" sz="16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median),</a:t>
            </a:r>
            <a:r>
              <a:rPr dirty="0" sz="16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column</a:t>
            </a:r>
            <a:r>
              <a:rPr dirty="0" sz="16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454240"/>
                </a:solidFill>
                <a:latin typeface="Arial"/>
                <a:cs typeface="Arial"/>
              </a:rPr>
              <a:t>standardization (snake_case).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0449" y="6201486"/>
            <a:ext cx="6472555" cy="220345"/>
            <a:chOff x="740449" y="6201486"/>
            <a:chExt cx="6472555" cy="220345"/>
          </a:xfrm>
        </p:grpSpPr>
        <p:sp>
          <p:nvSpPr>
            <p:cNvPr id="13" name="object 13" descr=""/>
            <p:cNvSpPr/>
            <p:nvPr/>
          </p:nvSpPr>
          <p:spPr>
            <a:xfrm>
              <a:off x="744259" y="6205296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6375311" y="0"/>
                  </a:moveTo>
                  <a:lnTo>
                    <a:pt x="89313" y="0"/>
                  </a:lnTo>
                  <a:lnTo>
                    <a:pt x="54687" y="7065"/>
                  </a:lnTo>
                  <a:lnTo>
                    <a:pt x="26283" y="26285"/>
                  </a:lnTo>
                  <a:lnTo>
                    <a:pt x="7065" y="54692"/>
                  </a:lnTo>
                  <a:lnTo>
                    <a:pt x="0" y="89319"/>
                  </a:lnTo>
                  <a:lnTo>
                    <a:pt x="0" y="123329"/>
                  </a:lnTo>
                  <a:lnTo>
                    <a:pt x="7065" y="157956"/>
                  </a:lnTo>
                  <a:lnTo>
                    <a:pt x="26283" y="186362"/>
                  </a:lnTo>
                  <a:lnTo>
                    <a:pt x="54687" y="205582"/>
                  </a:lnTo>
                  <a:lnTo>
                    <a:pt x="89313" y="212648"/>
                  </a:lnTo>
                  <a:lnTo>
                    <a:pt x="6375311" y="212648"/>
                  </a:lnTo>
                  <a:lnTo>
                    <a:pt x="6409930" y="205582"/>
                  </a:lnTo>
                  <a:lnTo>
                    <a:pt x="6438333" y="186362"/>
                  </a:lnTo>
                  <a:lnTo>
                    <a:pt x="6457551" y="157956"/>
                  </a:lnTo>
                  <a:lnTo>
                    <a:pt x="6464617" y="123329"/>
                  </a:lnTo>
                  <a:lnTo>
                    <a:pt x="6464617" y="89319"/>
                  </a:lnTo>
                  <a:lnTo>
                    <a:pt x="6457551" y="54692"/>
                  </a:lnTo>
                  <a:lnTo>
                    <a:pt x="6438333" y="26285"/>
                  </a:lnTo>
                  <a:lnTo>
                    <a:pt x="6409930" y="7065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44259" y="6205296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0" y="89319"/>
                  </a:moveTo>
                  <a:lnTo>
                    <a:pt x="7065" y="54692"/>
                  </a:lnTo>
                  <a:lnTo>
                    <a:pt x="26283" y="26285"/>
                  </a:lnTo>
                  <a:lnTo>
                    <a:pt x="54687" y="7065"/>
                  </a:lnTo>
                  <a:lnTo>
                    <a:pt x="89313" y="0"/>
                  </a:lnTo>
                  <a:lnTo>
                    <a:pt x="6375311" y="0"/>
                  </a:lnTo>
                  <a:lnTo>
                    <a:pt x="6409930" y="7065"/>
                  </a:lnTo>
                  <a:lnTo>
                    <a:pt x="6438333" y="26285"/>
                  </a:lnTo>
                  <a:lnTo>
                    <a:pt x="6457551" y="54692"/>
                  </a:lnTo>
                  <a:lnTo>
                    <a:pt x="6464617" y="89319"/>
                  </a:lnTo>
                  <a:lnTo>
                    <a:pt x="6464617" y="123329"/>
                  </a:lnTo>
                  <a:lnTo>
                    <a:pt x="6457551" y="157956"/>
                  </a:lnTo>
                  <a:lnTo>
                    <a:pt x="6438333" y="186362"/>
                  </a:lnTo>
                  <a:lnTo>
                    <a:pt x="6409930" y="205582"/>
                  </a:lnTo>
                  <a:lnTo>
                    <a:pt x="6375311" y="212648"/>
                  </a:lnTo>
                  <a:lnTo>
                    <a:pt x="89313" y="212648"/>
                  </a:lnTo>
                  <a:lnTo>
                    <a:pt x="54687" y="205582"/>
                  </a:lnTo>
                  <a:lnTo>
                    <a:pt x="26283" y="186362"/>
                  </a:lnTo>
                  <a:lnTo>
                    <a:pt x="7065" y="157956"/>
                  </a:lnTo>
                  <a:lnTo>
                    <a:pt x="0" y="123329"/>
                  </a:lnTo>
                  <a:lnTo>
                    <a:pt x="0" y="89319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44204" y="6630161"/>
            <a:ext cx="3611245" cy="805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Feature</a:t>
            </a:r>
            <a:r>
              <a:rPr dirty="0" sz="20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Engineering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Age</a:t>
            </a:r>
            <a:r>
              <a:rPr dirty="0" sz="16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groups,</a:t>
            </a:r>
            <a:r>
              <a:rPr dirty="0" sz="16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purchase</a:t>
            </a:r>
            <a:r>
              <a:rPr dirty="0" sz="16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frequency</a:t>
            </a:r>
            <a:r>
              <a:rPr dirty="0" sz="16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454240"/>
                </a:solidFill>
                <a:latin typeface="Arial"/>
                <a:cs typeface="Arial"/>
              </a:rPr>
              <a:t>days.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417714" y="5882525"/>
            <a:ext cx="6472555" cy="220345"/>
            <a:chOff x="7417714" y="5882525"/>
            <a:chExt cx="6472555" cy="220345"/>
          </a:xfrm>
        </p:grpSpPr>
        <p:sp>
          <p:nvSpPr>
            <p:cNvPr id="17" name="object 17" descr=""/>
            <p:cNvSpPr/>
            <p:nvPr/>
          </p:nvSpPr>
          <p:spPr>
            <a:xfrm>
              <a:off x="7421524" y="5886335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6375311" y="0"/>
                  </a:moveTo>
                  <a:lnTo>
                    <a:pt x="89313" y="0"/>
                  </a:lnTo>
                  <a:lnTo>
                    <a:pt x="54687" y="7065"/>
                  </a:lnTo>
                  <a:lnTo>
                    <a:pt x="26283" y="26285"/>
                  </a:lnTo>
                  <a:lnTo>
                    <a:pt x="7065" y="54692"/>
                  </a:lnTo>
                  <a:lnTo>
                    <a:pt x="0" y="89319"/>
                  </a:lnTo>
                  <a:lnTo>
                    <a:pt x="0" y="123329"/>
                  </a:lnTo>
                  <a:lnTo>
                    <a:pt x="7065" y="157956"/>
                  </a:lnTo>
                  <a:lnTo>
                    <a:pt x="26283" y="186362"/>
                  </a:lnTo>
                  <a:lnTo>
                    <a:pt x="54687" y="205582"/>
                  </a:lnTo>
                  <a:lnTo>
                    <a:pt x="89313" y="212648"/>
                  </a:lnTo>
                  <a:lnTo>
                    <a:pt x="6375311" y="212648"/>
                  </a:lnTo>
                  <a:lnTo>
                    <a:pt x="6409930" y="205582"/>
                  </a:lnTo>
                  <a:lnTo>
                    <a:pt x="6438333" y="186362"/>
                  </a:lnTo>
                  <a:lnTo>
                    <a:pt x="6457551" y="157956"/>
                  </a:lnTo>
                  <a:lnTo>
                    <a:pt x="6464617" y="123329"/>
                  </a:lnTo>
                  <a:lnTo>
                    <a:pt x="6464617" y="89319"/>
                  </a:lnTo>
                  <a:lnTo>
                    <a:pt x="6457551" y="54692"/>
                  </a:lnTo>
                  <a:lnTo>
                    <a:pt x="6438333" y="26285"/>
                  </a:lnTo>
                  <a:lnTo>
                    <a:pt x="6409930" y="7065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421524" y="5886335"/>
              <a:ext cx="6464935" cy="212725"/>
            </a:xfrm>
            <a:custGeom>
              <a:avLst/>
              <a:gdLst/>
              <a:ahLst/>
              <a:cxnLst/>
              <a:rect l="l" t="t" r="r" b="b"/>
              <a:pathLst>
                <a:path w="6464934" h="212725">
                  <a:moveTo>
                    <a:pt x="0" y="89319"/>
                  </a:moveTo>
                  <a:lnTo>
                    <a:pt x="7065" y="54692"/>
                  </a:lnTo>
                  <a:lnTo>
                    <a:pt x="26283" y="26285"/>
                  </a:lnTo>
                  <a:lnTo>
                    <a:pt x="54687" y="7065"/>
                  </a:lnTo>
                  <a:lnTo>
                    <a:pt x="89313" y="0"/>
                  </a:lnTo>
                  <a:lnTo>
                    <a:pt x="6375311" y="0"/>
                  </a:lnTo>
                  <a:lnTo>
                    <a:pt x="6409930" y="7065"/>
                  </a:lnTo>
                  <a:lnTo>
                    <a:pt x="6438333" y="26285"/>
                  </a:lnTo>
                  <a:lnTo>
                    <a:pt x="6457551" y="54692"/>
                  </a:lnTo>
                  <a:lnTo>
                    <a:pt x="6464617" y="89319"/>
                  </a:lnTo>
                  <a:lnTo>
                    <a:pt x="6464617" y="123329"/>
                  </a:lnTo>
                  <a:lnTo>
                    <a:pt x="6457551" y="157956"/>
                  </a:lnTo>
                  <a:lnTo>
                    <a:pt x="6438333" y="186362"/>
                  </a:lnTo>
                  <a:lnTo>
                    <a:pt x="6409930" y="205582"/>
                  </a:lnTo>
                  <a:lnTo>
                    <a:pt x="6375311" y="212648"/>
                  </a:lnTo>
                  <a:lnTo>
                    <a:pt x="89313" y="212648"/>
                  </a:lnTo>
                  <a:lnTo>
                    <a:pt x="54687" y="205582"/>
                  </a:lnTo>
                  <a:lnTo>
                    <a:pt x="26283" y="186362"/>
                  </a:lnTo>
                  <a:lnTo>
                    <a:pt x="7065" y="157956"/>
                  </a:lnTo>
                  <a:lnTo>
                    <a:pt x="0" y="123329"/>
                  </a:lnTo>
                  <a:lnTo>
                    <a:pt x="0" y="89319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621473" y="6311188"/>
            <a:ext cx="4994910" cy="805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Consistency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&amp;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Integration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Dropped</a:t>
            </a:r>
            <a:r>
              <a:rPr dirty="0" sz="16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`promo_code_used`,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loaded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16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454240"/>
                </a:solidFill>
                <a:latin typeface="Arial"/>
                <a:cs typeface="Arial"/>
              </a:rPr>
              <a:t>PostgreSQL.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5339" y="604575"/>
            <a:ext cx="5410835" cy="353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/>
              <a:t>Data</a:t>
            </a:r>
            <a:r>
              <a:rPr dirty="0" sz="2150" spc="-55"/>
              <a:t> </a:t>
            </a:r>
            <a:r>
              <a:rPr dirty="0" sz="2150"/>
              <a:t>Analysis</a:t>
            </a:r>
            <a:r>
              <a:rPr dirty="0" sz="2150" spc="-50"/>
              <a:t> </a:t>
            </a:r>
            <a:r>
              <a:rPr dirty="0" sz="2150"/>
              <a:t>(SQL)</a:t>
            </a:r>
            <a:r>
              <a:rPr dirty="0" sz="2150" spc="-50"/>
              <a:t> </a:t>
            </a:r>
            <a:r>
              <a:rPr dirty="0" sz="2150"/>
              <a:t>-</a:t>
            </a:r>
            <a:r>
              <a:rPr dirty="0" sz="2150" spc="-50"/>
              <a:t> </a:t>
            </a:r>
            <a:r>
              <a:rPr dirty="0" sz="2150"/>
              <a:t>Key</a:t>
            </a:r>
            <a:r>
              <a:rPr dirty="0" sz="2150" spc="-50"/>
              <a:t> </a:t>
            </a:r>
            <a:r>
              <a:rPr dirty="0" sz="2150"/>
              <a:t>Business</a:t>
            </a:r>
            <a:r>
              <a:rPr dirty="0" sz="2150" spc="-50"/>
              <a:t> </a:t>
            </a:r>
            <a:r>
              <a:rPr dirty="0" sz="2150" spc="-10"/>
              <a:t>Insights</a:t>
            </a:r>
            <a:endParaRPr sz="2150"/>
          </a:p>
        </p:txBody>
      </p:sp>
      <p:grpSp>
        <p:nvGrpSpPr>
          <p:cNvPr id="5" name="object 5" descr=""/>
          <p:cNvGrpSpPr/>
          <p:nvPr/>
        </p:nvGrpSpPr>
        <p:grpSpPr>
          <a:xfrm>
            <a:off x="6242799" y="1267663"/>
            <a:ext cx="7631430" cy="1362075"/>
            <a:chOff x="6242799" y="1267663"/>
            <a:chExt cx="7631430" cy="1362075"/>
          </a:xfrm>
        </p:grpSpPr>
        <p:sp>
          <p:nvSpPr>
            <p:cNvPr id="6" name="object 6" descr=""/>
            <p:cNvSpPr/>
            <p:nvPr/>
          </p:nvSpPr>
          <p:spPr>
            <a:xfrm>
              <a:off x="6258039" y="1282903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7508113" y="0"/>
                  </a:moveTo>
                  <a:lnTo>
                    <a:pt x="92600" y="0"/>
                  </a:lnTo>
                  <a:lnTo>
                    <a:pt x="56700" y="7324"/>
                  </a:lnTo>
                  <a:lnTo>
                    <a:pt x="27250" y="27247"/>
                  </a:lnTo>
                  <a:lnTo>
                    <a:pt x="7325" y="56696"/>
                  </a:lnTo>
                  <a:lnTo>
                    <a:pt x="0" y="92595"/>
                  </a:lnTo>
                  <a:lnTo>
                    <a:pt x="0" y="1238630"/>
                  </a:lnTo>
                  <a:lnTo>
                    <a:pt x="7325" y="1274532"/>
                  </a:lnTo>
                  <a:lnTo>
                    <a:pt x="27250" y="1303985"/>
                  </a:lnTo>
                  <a:lnTo>
                    <a:pt x="56700" y="1323913"/>
                  </a:lnTo>
                  <a:lnTo>
                    <a:pt x="92600" y="1331239"/>
                  </a:lnTo>
                  <a:lnTo>
                    <a:pt x="7508113" y="1331239"/>
                  </a:lnTo>
                  <a:lnTo>
                    <a:pt x="7544012" y="1323913"/>
                  </a:lnTo>
                  <a:lnTo>
                    <a:pt x="7573460" y="1303985"/>
                  </a:lnTo>
                  <a:lnTo>
                    <a:pt x="7593384" y="1274532"/>
                  </a:lnTo>
                  <a:lnTo>
                    <a:pt x="7600708" y="1238630"/>
                  </a:lnTo>
                  <a:lnTo>
                    <a:pt x="7600708" y="92595"/>
                  </a:lnTo>
                  <a:lnTo>
                    <a:pt x="7593384" y="56696"/>
                  </a:lnTo>
                  <a:lnTo>
                    <a:pt x="7573460" y="27247"/>
                  </a:lnTo>
                  <a:lnTo>
                    <a:pt x="7544012" y="7324"/>
                  </a:lnTo>
                  <a:lnTo>
                    <a:pt x="7508113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58039" y="1282903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0" y="92595"/>
                  </a:moveTo>
                  <a:lnTo>
                    <a:pt x="7325" y="56696"/>
                  </a:lnTo>
                  <a:lnTo>
                    <a:pt x="27250" y="27247"/>
                  </a:lnTo>
                  <a:lnTo>
                    <a:pt x="56700" y="7324"/>
                  </a:lnTo>
                  <a:lnTo>
                    <a:pt x="92600" y="0"/>
                  </a:lnTo>
                  <a:lnTo>
                    <a:pt x="7508113" y="0"/>
                  </a:lnTo>
                  <a:lnTo>
                    <a:pt x="7544012" y="7324"/>
                  </a:lnTo>
                  <a:lnTo>
                    <a:pt x="7573460" y="27247"/>
                  </a:lnTo>
                  <a:lnTo>
                    <a:pt x="7593384" y="56696"/>
                  </a:lnTo>
                  <a:lnTo>
                    <a:pt x="7600708" y="92595"/>
                  </a:lnTo>
                  <a:lnTo>
                    <a:pt x="7600708" y="1238630"/>
                  </a:lnTo>
                  <a:lnTo>
                    <a:pt x="7593384" y="1274532"/>
                  </a:lnTo>
                  <a:lnTo>
                    <a:pt x="7573460" y="1303985"/>
                  </a:lnTo>
                  <a:lnTo>
                    <a:pt x="7544012" y="1323913"/>
                  </a:lnTo>
                  <a:lnTo>
                    <a:pt x="7508113" y="1331239"/>
                  </a:lnTo>
                  <a:lnTo>
                    <a:pt x="92600" y="1331239"/>
                  </a:lnTo>
                  <a:lnTo>
                    <a:pt x="56700" y="1323913"/>
                  </a:lnTo>
                  <a:lnTo>
                    <a:pt x="27250" y="1303985"/>
                  </a:lnTo>
                  <a:lnTo>
                    <a:pt x="7325" y="1274532"/>
                  </a:lnTo>
                  <a:lnTo>
                    <a:pt x="0" y="1238630"/>
                  </a:lnTo>
                  <a:lnTo>
                    <a:pt x="0" y="92595"/>
                  </a:lnTo>
                  <a:close/>
                </a:path>
              </a:pathLst>
            </a:custGeom>
            <a:ln w="3047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88519" y="1313383"/>
              <a:ext cx="882015" cy="1270635"/>
            </a:xfrm>
            <a:custGeom>
              <a:avLst/>
              <a:gdLst/>
              <a:ahLst/>
              <a:cxnLst/>
              <a:rect l="l" t="t" r="r" b="b"/>
              <a:pathLst>
                <a:path w="882015" h="1270635">
                  <a:moveTo>
                    <a:pt x="825868" y="0"/>
                  </a:moveTo>
                  <a:lnTo>
                    <a:pt x="56026" y="0"/>
                  </a:lnTo>
                  <a:lnTo>
                    <a:pt x="34305" y="4431"/>
                  </a:lnTo>
                  <a:lnTo>
                    <a:pt x="16487" y="16486"/>
                  </a:lnTo>
                  <a:lnTo>
                    <a:pt x="4431" y="34306"/>
                  </a:lnTo>
                  <a:lnTo>
                    <a:pt x="0" y="56032"/>
                  </a:lnTo>
                  <a:lnTo>
                    <a:pt x="0" y="1214247"/>
                  </a:lnTo>
                  <a:lnTo>
                    <a:pt x="4431" y="1235967"/>
                  </a:lnTo>
                  <a:lnTo>
                    <a:pt x="16487" y="1253788"/>
                  </a:lnTo>
                  <a:lnTo>
                    <a:pt x="34305" y="1265846"/>
                  </a:lnTo>
                  <a:lnTo>
                    <a:pt x="56026" y="1270279"/>
                  </a:lnTo>
                  <a:lnTo>
                    <a:pt x="825868" y="1270279"/>
                  </a:lnTo>
                  <a:lnTo>
                    <a:pt x="847589" y="1265846"/>
                  </a:lnTo>
                  <a:lnTo>
                    <a:pt x="865408" y="1253788"/>
                  </a:lnTo>
                  <a:lnTo>
                    <a:pt x="877463" y="1235967"/>
                  </a:lnTo>
                  <a:lnTo>
                    <a:pt x="881895" y="1214247"/>
                  </a:lnTo>
                  <a:lnTo>
                    <a:pt x="881895" y="56032"/>
                  </a:lnTo>
                  <a:lnTo>
                    <a:pt x="877463" y="34306"/>
                  </a:lnTo>
                  <a:lnTo>
                    <a:pt x="865408" y="16486"/>
                  </a:lnTo>
                  <a:lnTo>
                    <a:pt x="847589" y="4431"/>
                  </a:lnTo>
                  <a:lnTo>
                    <a:pt x="825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560349" y="1668208"/>
            <a:ext cx="1968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50">
                <a:solidFill>
                  <a:srgbClr val="454240"/>
                </a:solidFill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90803" y="1530527"/>
            <a:ext cx="3238500" cy="837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Revenue</a:t>
            </a:r>
            <a:r>
              <a:rPr dirty="0" sz="21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by</a:t>
            </a:r>
            <a:r>
              <a:rPr dirty="0" sz="21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454240"/>
                </a:solidFill>
                <a:latin typeface="Arial"/>
                <a:cs typeface="Arial"/>
              </a:rPr>
              <a:t>Gender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70"/>
              </a:spcBef>
            </a:pP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Female:</a:t>
            </a:r>
            <a:r>
              <a:rPr dirty="0" sz="17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$75,191,</a:t>
            </a:r>
            <a:r>
              <a:rPr dirty="0" sz="17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Male:</a:t>
            </a:r>
            <a:r>
              <a:rPr dirty="0" sz="17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454240"/>
                </a:solidFill>
                <a:latin typeface="Arial"/>
                <a:cs typeface="Arial"/>
              </a:rPr>
              <a:t>$157,890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42799" y="2819285"/>
            <a:ext cx="7631430" cy="1362075"/>
            <a:chOff x="6242799" y="2819285"/>
            <a:chExt cx="7631430" cy="1362075"/>
          </a:xfrm>
        </p:grpSpPr>
        <p:sp>
          <p:nvSpPr>
            <p:cNvPr id="12" name="object 12" descr=""/>
            <p:cNvSpPr/>
            <p:nvPr/>
          </p:nvSpPr>
          <p:spPr>
            <a:xfrm>
              <a:off x="6258039" y="2834525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7508113" y="0"/>
                  </a:moveTo>
                  <a:lnTo>
                    <a:pt x="92600" y="0"/>
                  </a:lnTo>
                  <a:lnTo>
                    <a:pt x="56700" y="7324"/>
                  </a:lnTo>
                  <a:lnTo>
                    <a:pt x="27250" y="27247"/>
                  </a:lnTo>
                  <a:lnTo>
                    <a:pt x="7325" y="56696"/>
                  </a:lnTo>
                  <a:lnTo>
                    <a:pt x="0" y="92595"/>
                  </a:lnTo>
                  <a:lnTo>
                    <a:pt x="0" y="1238630"/>
                  </a:lnTo>
                  <a:lnTo>
                    <a:pt x="7325" y="1274532"/>
                  </a:lnTo>
                  <a:lnTo>
                    <a:pt x="27250" y="1303985"/>
                  </a:lnTo>
                  <a:lnTo>
                    <a:pt x="56700" y="1323913"/>
                  </a:lnTo>
                  <a:lnTo>
                    <a:pt x="92600" y="1331239"/>
                  </a:lnTo>
                  <a:lnTo>
                    <a:pt x="7508113" y="1331239"/>
                  </a:lnTo>
                  <a:lnTo>
                    <a:pt x="7544012" y="1323913"/>
                  </a:lnTo>
                  <a:lnTo>
                    <a:pt x="7573460" y="1303985"/>
                  </a:lnTo>
                  <a:lnTo>
                    <a:pt x="7593384" y="1274532"/>
                  </a:lnTo>
                  <a:lnTo>
                    <a:pt x="7600708" y="1238630"/>
                  </a:lnTo>
                  <a:lnTo>
                    <a:pt x="7600708" y="92595"/>
                  </a:lnTo>
                  <a:lnTo>
                    <a:pt x="7593384" y="56696"/>
                  </a:lnTo>
                  <a:lnTo>
                    <a:pt x="7573460" y="27247"/>
                  </a:lnTo>
                  <a:lnTo>
                    <a:pt x="7544012" y="7324"/>
                  </a:lnTo>
                  <a:lnTo>
                    <a:pt x="7508113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58039" y="2834525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0" y="92595"/>
                  </a:moveTo>
                  <a:lnTo>
                    <a:pt x="7325" y="56696"/>
                  </a:lnTo>
                  <a:lnTo>
                    <a:pt x="27250" y="27247"/>
                  </a:lnTo>
                  <a:lnTo>
                    <a:pt x="56700" y="7324"/>
                  </a:lnTo>
                  <a:lnTo>
                    <a:pt x="92600" y="0"/>
                  </a:lnTo>
                  <a:lnTo>
                    <a:pt x="7508113" y="0"/>
                  </a:lnTo>
                  <a:lnTo>
                    <a:pt x="7544012" y="7324"/>
                  </a:lnTo>
                  <a:lnTo>
                    <a:pt x="7573460" y="27247"/>
                  </a:lnTo>
                  <a:lnTo>
                    <a:pt x="7593384" y="56696"/>
                  </a:lnTo>
                  <a:lnTo>
                    <a:pt x="7600708" y="92595"/>
                  </a:lnTo>
                  <a:lnTo>
                    <a:pt x="7600708" y="1238630"/>
                  </a:lnTo>
                  <a:lnTo>
                    <a:pt x="7593384" y="1274532"/>
                  </a:lnTo>
                  <a:lnTo>
                    <a:pt x="7573460" y="1303985"/>
                  </a:lnTo>
                  <a:lnTo>
                    <a:pt x="7544012" y="1323913"/>
                  </a:lnTo>
                  <a:lnTo>
                    <a:pt x="7508113" y="1331239"/>
                  </a:lnTo>
                  <a:lnTo>
                    <a:pt x="92600" y="1331239"/>
                  </a:lnTo>
                  <a:lnTo>
                    <a:pt x="56700" y="1323913"/>
                  </a:lnTo>
                  <a:lnTo>
                    <a:pt x="27250" y="1303985"/>
                  </a:lnTo>
                  <a:lnTo>
                    <a:pt x="7325" y="1274532"/>
                  </a:lnTo>
                  <a:lnTo>
                    <a:pt x="0" y="1238630"/>
                  </a:lnTo>
                  <a:lnTo>
                    <a:pt x="0" y="92595"/>
                  </a:lnTo>
                  <a:close/>
                </a:path>
              </a:pathLst>
            </a:custGeom>
            <a:ln w="3047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88519" y="2865005"/>
              <a:ext cx="882015" cy="1270635"/>
            </a:xfrm>
            <a:custGeom>
              <a:avLst/>
              <a:gdLst/>
              <a:ahLst/>
              <a:cxnLst/>
              <a:rect l="l" t="t" r="r" b="b"/>
              <a:pathLst>
                <a:path w="882015" h="1270635">
                  <a:moveTo>
                    <a:pt x="825868" y="0"/>
                  </a:moveTo>
                  <a:lnTo>
                    <a:pt x="56026" y="0"/>
                  </a:lnTo>
                  <a:lnTo>
                    <a:pt x="34305" y="4431"/>
                  </a:lnTo>
                  <a:lnTo>
                    <a:pt x="16487" y="16486"/>
                  </a:lnTo>
                  <a:lnTo>
                    <a:pt x="4431" y="34306"/>
                  </a:lnTo>
                  <a:lnTo>
                    <a:pt x="0" y="56032"/>
                  </a:lnTo>
                  <a:lnTo>
                    <a:pt x="0" y="1214247"/>
                  </a:lnTo>
                  <a:lnTo>
                    <a:pt x="4431" y="1235967"/>
                  </a:lnTo>
                  <a:lnTo>
                    <a:pt x="16487" y="1253788"/>
                  </a:lnTo>
                  <a:lnTo>
                    <a:pt x="34305" y="1265846"/>
                  </a:lnTo>
                  <a:lnTo>
                    <a:pt x="56026" y="1270279"/>
                  </a:lnTo>
                  <a:lnTo>
                    <a:pt x="825868" y="1270279"/>
                  </a:lnTo>
                  <a:lnTo>
                    <a:pt x="847589" y="1265846"/>
                  </a:lnTo>
                  <a:lnTo>
                    <a:pt x="865408" y="1253788"/>
                  </a:lnTo>
                  <a:lnTo>
                    <a:pt x="877463" y="1235967"/>
                  </a:lnTo>
                  <a:lnTo>
                    <a:pt x="881895" y="1214247"/>
                  </a:lnTo>
                  <a:lnTo>
                    <a:pt x="881895" y="56032"/>
                  </a:lnTo>
                  <a:lnTo>
                    <a:pt x="877463" y="34306"/>
                  </a:lnTo>
                  <a:lnTo>
                    <a:pt x="865408" y="16486"/>
                  </a:lnTo>
                  <a:lnTo>
                    <a:pt x="847589" y="4431"/>
                  </a:lnTo>
                  <a:lnTo>
                    <a:pt x="825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547649" y="3219830"/>
            <a:ext cx="2095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0">
                <a:solidFill>
                  <a:srgbClr val="454240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78103" y="3082150"/>
            <a:ext cx="4990465" cy="837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5">
                <a:solidFill>
                  <a:srgbClr val="454240"/>
                </a:solidFill>
                <a:latin typeface="Arial"/>
                <a:cs typeface="Arial"/>
              </a:rPr>
              <a:t>High-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Spending</a:t>
            </a:r>
            <a:r>
              <a:rPr dirty="0" sz="2150" spc="-10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Discount</a:t>
            </a:r>
            <a:r>
              <a:rPr dirty="0" sz="215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454240"/>
                </a:solidFill>
                <a:latin typeface="Arial"/>
                <a:cs typeface="Arial"/>
              </a:rPr>
              <a:t>Users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839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customers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spent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above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average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with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454240"/>
                </a:solidFill>
                <a:latin typeface="Arial"/>
                <a:cs typeface="Arial"/>
              </a:rPr>
              <a:t>discounts.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242799" y="4370908"/>
            <a:ext cx="7631430" cy="1714500"/>
            <a:chOff x="6242799" y="4370908"/>
            <a:chExt cx="7631430" cy="1714500"/>
          </a:xfrm>
        </p:grpSpPr>
        <p:sp>
          <p:nvSpPr>
            <p:cNvPr id="18" name="object 18" descr=""/>
            <p:cNvSpPr/>
            <p:nvPr/>
          </p:nvSpPr>
          <p:spPr>
            <a:xfrm>
              <a:off x="6258039" y="4386148"/>
              <a:ext cx="7600950" cy="1684020"/>
            </a:xfrm>
            <a:custGeom>
              <a:avLst/>
              <a:gdLst/>
              <a:ahLst/>
              <a:cxnLst/>
              <a:rect l="l" t="t" r="r" b="b"/>
              <a:pathLst>
                <a:path w="7600950" h="1684020">
                  <a:moveTo>
                    <a:pt x="7508113" y="0"/>
                  </a:moveTo>
                  <a:lnTo>
                    <a:pt x="92604" y="0"/>
                  </a:lnTo>
                  <a:lnTo>
                    <a:pt x="56702" y="7326"/>
                  </a:lnTo>
                  <a:lnTo>
                    <a:pt x="27251" y="27254"/>
                  </a:lnTo>
                  <a:lnTo>
                    <a:pt x="7325" y="56707"/>
                  </a:lnTo>
                  <a:lnTo>
                    <a:pt x="0" y="92608"/>
                  </a:lnTo>
                  <a:lnTo>
                    <a:pt x="0" y="1591411"/>
                  </a:lnTo>
                  <a:lnTo>
                    <a:pt x="7325" y="1627312"/>
                  </a:lnTo>
                  <a:lnTo>
                    <a:pt x="27251" y="1656765"/>
                  </a:lnTo>
                  <a:lnTo>
                    <a:pt x="56702" y="1676693"/>
                  </a:lnTo>
                  <a:lnTo>
                    <a:pt x="92604" y="1684020"/>
                  </a:lnTo>
                  <a:lnTo>
                    <a:pt x="7508113" y="1684020"/>
                  </a:lnTo>
                  <a:lnTo>
                    <a:pt x="7544012" y="1676693"/>
                  </a:lnTo>
                  <a:lnTo>
                    <a:pt x="7573460" y="1656765"/>
                  </a:lnTo>
                  <a:lnTo>
                    <a:pt x="7593384" y="1627312"/>
                  </a:lnTo>
                  <a:lnTo>
                    <a:pt x="7600708" y="1591411"/>
                  </a:lnTo>
                  <a:lnTo>
                    <a:pt x="7600708" y="92608"/>
                  </a:lnTo>
                  <a:lnTo>
                    <a:pt x="7593384" y="56707"/>
                  </a:lnTo>
                  <a:lnTo>
                    <a:pt x="7573460" y="27254"/>
                  </a:lnTo>
                  <a:lnTo>
                    <a:pt x="7544012" y="7326"/>
                  </a:lnTo>
                  <a:lnTo>
                    <a:pt x="7508113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58039" y="4386148"/>
              <a:ext cx="7600950" cy="1684020"/>
            </a:xfrm>
            <a:custGeom>
              <a:avLst/>
              <a:gdLst/>
              <a:ahLst/>
              <a:cxnLst/>
              <a:rect l="l" t="t" r="r" b="b"/>
              <a:pathLst>
                <a:path w="7600950" h="1684020">
                  <a:moveTo>
                    <a:pt x="0" y="92608"/>
                  </a:moveTo>
                  <a:lnTo>
                    <a:pt x="7325" y="56707"/>
                  </a:lnTo>
                  <a:lnTo>
                    <a:pt x="27251" y="27254"/>
                  </a:lnTo>
                  <a:lnTo>
                    <a:pt x="56702" y="7326"/>
                  </a:lnTo>
                  <a:lnTo>
                    <a:pt x="92604" y="0"/>
                  </a:lnTo>
                  <a:lnTo>
                    <a:pt x="7508113" y="0"/>
                  </a:lnTo>
                  <a:lnTo>
                    <a:pt x="7544012" y="7326"/>
                  </a:lnTo>
                  <a:lnTo>
                    <a:pt x="7573460" y="27254"/>
                  </a:lnTo>
                  <a:lnTo>
                    <a:pt x="7593384" y="56707"/>
                  </a:lnTo>
                  <a:lnTo>
                    <a:pt x="7600708" y="92608"/>
                  </a:lnTo>
                  <a:lnTo>
                    <a:pt x="7600708" y="1591411"/>
                  </a:lnTo>
                  <a:lnTo>
                    <a:pt x="7593384" y="1627312"/>
                  </a:lnTo>
                  <a:lnTo>
                    <a:pt x="7573460" y="1656765"/>
                  </a:lnTo>
                  <a:lnTo>
                    <a:pt x="7544012" y="1676693"/>
                  </a:lnTo>
                  <a:lnTo>
                    <a:pt x="7508113" y="1684020"/>
                  </a:lnTo>
                  <a:lnTo>
                    <a:pt x="92604" y="1684020"/>
                  </a:lnTo>
                  <a:lnTo>
                    <a:pt x="56702" y="1676693"/>
                  </a:lnTo>
                  <a:lnTo>
                    <a:pt x="27251" y="1656765"/>
                  </a:lnTo>
                  <a:lnTo>
                    <a:pt x="7325" y="1627312"/>
                  </a:lnTo>
                  <a:lnTo>
                    <a:pt x="0" y="1591411"/>
                  </a:lnTo>
                  <a:lnTo>
                    <a:pt x="0" y="92608"/>
                  </a:lnTo>
                  <a:close/>
                </a:path>
              </a:pathLst>
            </a:custGeom>
            <a:ln w="3047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88519" y="4416628"/>
              <a:ext cx="882015" cy="1623060"/>
            </a:xfrm>
            <a:custGeom>
              <a:avLst/>
              <a:gdLst/>
              <a:ahLst/>
              <a:cxnLst/>
              <a:rect l="l" t="t" r="r" b="b"/>
              <a:pathLst>
                <a:path w="882015" h="1623060">
                  <a:moveTo>
                    <a:pt x="825868" y="0"/>
                  </a:moveTo>
                  <a:lnTo>
                    <a:pt x="56026" y="0"/>
                  </a:lnTo>
                  <a:lnTo>
                    <a:pt x="34305" y="4431"/>
                  </a:lnTo>
                  <a:lnTo>
                    <a:pt x="16487" y="16486"/>
                  </a:lnTo>
                  <a:lnTo>
                    <a:pt x="4431" y="34306"/>
                  </a:lnTo>
                  <a:lnTo>
                    <a:pt x="0" y="56032"/>
                  </a:lnTo>
                  <a:lnTo>
                    <a:pt x="0" y="1567027"/>
                  </a:lnTo>
                  <a:lnTo>
                    <a:pt x="4431" y="1588753"/>
                  </a:lnTo>
                  <a:lnTo>
                    <a:pt x="16487" y="1606573"/>
                  </a:lnTo>
                  <a:lnTo>
                    <a:pt x="34305" y="1618628"/>
                  </a:lnTo>
                  <a:lnTo>
                    <a:pt x="56026" y="1623059"/>
                  </a:lnTo>
                  <a:lnTo>
                    <a:pt x="825868" y="1623059"/>
                  </a:lnTo>
                  <a:lnTo>
                    <a:pt x="847589" y="1618628"/>
                  </a:lnTo>
                  <a:lnTo>
                    <a:pt x="865408" y="1606573"/>
                  </a:lnTo>
                  <a:lnTo>
                    <a:pt x="877463" y="1588753"/>
                  </a:lnTo>
                  <a:lnTo>
                    <a:pt x="881895" y="1567027"/>
                  </a:lnTo>
                  <a:lnTo>
                    <a:pt x="881895" y="56032"/>
                  </a:lnTo>
                  <a:lnTo>
                    <a:pt x="877463" y="34306"/>
                  </a:lnTo>
                  <a:lnTo>
                    <a:pt x="865408" y="16486"/>
                  </a:lnTo>
                  <a:lnTo>
                    <a:pt x="847589" y="4431"/>
                  </a:lnTo>
                  <a:lnTo>
                    <a:pt x="825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547649" y="4947907"/>
            <a:ext cx="2095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0">
                <a:solidFill>
                  <a:srgbClr val="454240"/>
                </a:solidFill>
                <a:latin typeface="Arial"/>
                <a:cs typeface="Arial"/>
              </a:rPr>
              <a:t>3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78103" y="4633772"/>
            <a:ext cx="5768340" cy="1186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Top</a:t>
            </a:r>
            <a:r>
              <a:rPr dirty="0" sz="21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5</a:t>
            </a:r>
            <a:r>
              <a:rPr dirty="0" sz="21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Products</a:t>
            </a:r>
            <a:r>
              <a:rPr dirty="0" sz="21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by</a:t>
            </a:r>
            <a:r>
              <a:rPr dirty="0" sz="21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454240"/>
                </a:solidFill>
                <a:latin typeface="Arial"/>
                <a:cs typeface="Arial"/>
              </a:rPr>
              <a:t>Rating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Gloves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(3.86),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Sandals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(3.84),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Boots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(3.82),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Hat</a:t>
            </a:r>
            <a:r>
              <a:rPr dirty="0" sz="17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(3.80),</a:t>
            </a:r>
            <a:r>
              <a:rPr dirty="0" sz="17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454240"/>
                </a:solidFill>
                <a:latin typeface="Arial"/>
                <a:cs typeface="Arial"/>
              </a:rPr>
              <a:t>Skirt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700" spc="-10">
                <a:solidFill>
                  <a:srgbClr val="454240"/>
                </a:solidFill>
                <a:latin typeface="Arial"/>
                <a:cs typeface="Arial"/>
              </a:rPr>
              <a:t>(3.78)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242799" y="6275311"/>
            <a:ext cx="7631430" cy="1362075"/>
            <a:chOff x="6242799" y="6275311"/>
            <a:chExt cx="7631430" cy="1362075"/>
          </a:xfrm>
        </p:grpSpPr>
        <p:sp>
          <p:nvSpPr>
            <p:cNvPr id="24" name="object 24" descr=""/>
            <p:cNvSpPr/>
            <p:nvPr/>
          </p:nvSpPr>
          <p:spPr>
            <a:xfrm>
              <a:off x="6258039" y="6290551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7508113" y="0"/>
                  </a:moveTo>
                  <a:lnTo>
                    <a:pt x="92600" y="0"/>
                  </a:lnTo>
                  <a:lnTo>
                    <a:pt x="56700" y="7324"/>
                  </a:lnTo>
                  <a:lnTo>
                    <a:pt x="27250" y="27247"/>
                  </a:lnTo>
                  <a:lnTo>
                    <a:pt x="7325" y="56696"/>
                  </a:lnTo>
                  <a:lnTo>
                    <a:pt x="0" y="92595"/>
                  </a:lnTo>
                  <a:lnTo>
                    <a:pt x="0" y="1238630"/>
                  </a:lnTo>
                  <a:lnTo>
                    <a:pt x="7325" y="1274532"/>
                  </a:lnTo>
                  <a:lnTo>
                    <a:pt x="27250" y="1303985"/>
                  </a:lnTo>
                  <a:lnTo>
                    <a:pt x="56700" y="1323913"/>
                  </a:lnTo>
                  <a:lnTo>
                    <a:pt x="92600" y="1331239"/>
                  </a:lnTo>
                  <a:lnTo>
                    <a:pt x="7508113" y="1331239"/>
                  </a:lnTo>
                  <a:lnTo>
                    <a:pt x="7544012" y="1323913"/>
                  </a:lnTo>
                  <a:lnTo>
                    <a:pt x="7573460" y="1303985"/>
                  </a:lnTo>
                  <a:lnTo>
                    <a:pt x="7593384" y="1274532"/>
                  </a:lnTo>
                  <a:lnTo>
                    <a:pt x="7600708" y="1238630"/>
                  </a:lnTo>
                  <a:lnTo>
                    <a:pt x="7600708" y="92595"/>
                  </a:lnTo>
                  <a:lnTo>
                    <a:pt x="7593384" y="56696"/>
                  </a:lnTo>
                  <a:lnTo>
                    <a:pt x="7573460" y="27247"/>
                  </a:lnTo>
                  <a:lnTo>
                    <a:pt x="7544012" y="7324"/>
                  </a:lnTo>
                  <a:lnTo>
                    <a:pt x="7508113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258039" y="6290551"/>
              <a:ext cx="7600950" cy="1331595"/>
            </a:xfrm>
            <a:custGeom>
              <a:avLst/>
              <a:gdLst/>
              <a:ahLst/>
              <a:cxnLst/>
              <a:rect l="l" t="t" r="r" b="b"/>
              <a:pathLst>
                <a:path w="7600950" h="1331595">
                  <a:moveTo>
                    <a:pt x="0" y="92595"/>
                  </a:moveTo>
                  <a:lnTo>
                    <a:pt x="7325" y="56696"/>
                  </a:lnTo>
                  <a:lnTo>
                    <a:pt x="27250" y="27247"/>
                  </a:lnTo>
                  <a:lnTo>
                    <a:pt x="56700" y="7324"/>
                  </a:lnTo>
                  <a:lnTo>
                    <a:pt x="92600" y="0"/>
                  </a:lnTo>
                  <a:lnTo>
                    <a:pt x="7508113" y="0"/>
                  </a:lnTo>
                  <a:lnTo>
                    <a:pt x="7544012" y="7324"/>
                  </a:lnTo>
                  <a:lnTo>
                    <a:pt x="7573460" y="27247"/>
                  </a:lnTo>
                  <a:lnTo>
                    <a:pt x="7593384" y="56696"/>
                  </a:lnTo>
                  <a:lnTo>
                    <a:pt x="7600708" y="92595"/>
                  </a:lnTo>
                  <a:lnTo>
                    <a:pt x="7600708" y="1238630"/>
                  </a:lnTo>
                  <a:lnTo>
                    <a:pt x="7593384" y="1274532"/>
                  </a:lnTo>
                  <a:lnTo>
                    <a:pt x="7573460" y="1303985"/>
                  </a:lnTo>
                  <a:lnTo>
                    <a:pt x="7544012" y="1323913"/>
                  </a:lnTo>
                  <a:lnTo>
                    <a:pt x="7508113" y="1331239"/>
                  </a:lnTo>
                  <a:lnTo>
                    <a:pt x="92600" y="1331239"/>
                  </a:lnTo>
                  <a:lnTo>
                    <a:pt x="56700" y="1323913"/>
                  </a:lnTo>
                  <a:lnTo>
                    <a:pt x="27250" y="1303985"/>
                  </a:lnTo>
                  <a:lnTo>
                    <a:pt x="7325" y="1274532"/>
                  </a:lnTo>
                  <a:lnTo>
                    <a:pt x="0" y="1238630"/>
                  </a:lnTo>
                  <a:lnTo>
                    <a:pt x="0" y="92595"/>
                  </a:lnTo>
                  <a:close/>
                </a:path>
              </a:pathLst>
            </a:custGeom>
            <a:ln w="3047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88519" y="6321031"/>
              <a:ext cx="882015" cy="1270635"/>
            </a:xfrm>
            <a:custGeom>
              <a:avLst/>
              <a:gdLst/>
              <a:ahLst/>
              <a:cxnLst/>
              <a:rect l="l" t="t" r="r" b="b"/>
              <a:pathLst>
                <a:path w="882015" h="1270634">
                  <a:moveTo>
                    <a:pt x="825868" y="0"/>
                  </a:moveTo>
                  <a:lnTo>
                    <a:pt x="56026" y="0"/>
                  </a:lnTo>
                  <a:lnTo>
                    <a:pt x="34305" y="4431"/>
                  </a:lnTo>
                  <a:lnTo>
                    <a:pt x="16487" y="16486"/>
                  </a:lnTo>
                  <a:lnTo>
                    <a:pt x="4431" y="34306"/>
                  </a:lnTo>
                  <a:lnTo>
                    <a:pt x="0" y="56032"/>
                  </a:lnTo>
                  <a:lnTo>
                    <a:pt x="0" y="1214247"/>
                  </a:lnTo>
                  <a:lnTo>
                    <a:pt x="4431" y="1235967"/>
                  </a:lnTo>
                  <a:lnTo>
                    <a:pt x="16487" y="1253788"/>
                  </a:lnTo>
                  <a:lnTo>
                    <a:pt x="34305" y="1265846"/>
                  </a:lnTo>
                  <a:lnTo>
                    <a:pt x="56026" y="1270279"/>
                  </a:lnTo>
                  <a:lnTo>
                    <a:pt x="825868" y="1270279"/>
                  </a:lnTo>
                  <a:lnTo>
                    <a:pt x="847589" y="1265846"/>
                  </a:lnTo>
                  <a:lnTo>
                    <a:pt x="865408" y="1253788"/>
                  </a:lnTo>
                  <a:lnTo>
                    <a:pt x="877463" y="1235967"/>
                  </a:lnTo>
                  <a:lnTo>
                    <a:pt x="881895" y="1214247"/>
                  </a:lnTo>
                  <a:lnTo>
                    <a:pt x="881895" y="56032"/>
                  </a:lnTo>
                  <a:lnTo>
                    <a:pt x="877463" y="34306"/>
                  </a:lnTo>
                  <a:lnTo>
                    <a:pt x="865408" y="16486"/>
                  </a:lnTo>
                  <a:lnTo>
                    <a:pt x="847589" y="4431"/>
                  </a:lnTo>
                  <a:lnTo>
                    <a:pt x="825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547649" y="6675856"/>
            <a:ext cx="2095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0">
                <a:solidFill>
                  <a:srgbClr val="454240"/>
                </a:solidFill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78103" y="6538176"/>
            <a:ext cx="3358515" cy="837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Shipping</a:t>
            </a:r>
            <a:r>
              <a:rPr dirty="0" sz="215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454240"/>
                </a:solidFill>
                <a:latin typeface="Arial"/>
                <a:cs typeface="Arial"/>
              </a:rPr>
              <a:t>Type</a:t>
            </a:r>
            <a:r>
              <a:rPr dirty="0" sz="215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454240"/>
                </a:solidFill>
                <a:latin typeface="Arial"/>
                <a:cs typeface="Arial"/>
              </a:rPr>
              <a:t>Comparison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Standard:</a:t>
            </a:r>
            <a:r>
              <a:rPr dirty="0" sz="17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$58.46,</a:t>
            </a:r>
            <a:r>
              <a:rPr dirty="0" sz="17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54240"/>
                </a:solidFill>
                <a:latin typeface="Arial"/>
                <a:cs typeface="Arial"/>
              </a:rPr>
              <a:t>Express:</a:t>
            </a:r>
            <a:r>
              <a:rPr dirty="0" sz="17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454240"/>
                </a:solidFill>
                <a:latin typeface="Arial"/>
                <a:cs typeface="Arial"/>
              </a:rPr>
              <a:t>$60.48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24143" y="959487"/>
            <a:ext cx="3569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C4E3C"/>
                </a:solidFill>
                <a:latin typeface="Arial"/>
                <a:cs typeface="Arial"/>
              </a:rPr>
              <a:t>Data</a:t>
            </a:r>
            <a:r>
              <a:rPr dirty="0" sz="1800" spc="-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C4E3C"/>
                </a:solidFill>
                <a:latin typeface="Arial"/>
                <a:cs typeface="Arial"/>
              </a:rPr>
              <a:t>Analysis</a:t>
            </a:r>
            <a:r>
              <a:rPr dirty="0" sz="1800" spc="-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C4E3C"/>
                </a:solidFill>
                <a:latin typeface="Arial"/>
                <a:cs typeface="Arial"/>
              </a:rPr>
              <a:t>(SQL)</a:t>
            </a:r>
            <a:r>
              <a:rPr dirty="0" sz="1800" spc="-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C4E3C"/>
                </a:solidFill>
                <a:latin typeface="Arial"/>
                <a:cs typeface="Arial"/>
              </a:rPr>
              <a:t>-</a:t>
            </a:r>
            <a:r>
              <a:rPr dirty="0" sz="1800" spc="-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C4E3C"/>
                </a:solidFill>
                <a:latin typeface="Arial"/>
                <a:cs typeface="Arial"/>
              </a:rPr>
              <a:t>Deeper</a:t>
            </a:r>
            <a:r>
              <a:rPr dirty="0" sz="1800" spc="-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C4E3C"/>
                </a:solidFill>
                <a:latin typeface="Arial"/>
                <a:cs typeface="Arial"/>
              </a:rPr>
              <a:t>Dive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125413" y="1523161"/>
            <a:ext cx="7866380" cy="1548130"/>
            <a:chOff x="6125413" y="1523161"/>
            <a:chExt cx="7866380" cy="1548130"/>
          </a:xfrm>
        </p:grpSpPr>
        <p:sp>
          <p:nvSpPr>
            <p:cNvPr id="6" name="object 6" descr=""/>
            <p:cNvSpPr/>
            <p:nvPr/>
          </p:nvSpPr>
          <p:spPr>
            <a:xfrm>
              <a:off x="6136843" y="1534591"/>
              <a:ext cx="7843520" cy="1525270"/>
            </a:xfrm>
            <a:custGeom>
              <a:avLst/>
              <a:gdLst/>
              <a:ahLst/>
              <a:cxnLst/>
              <a:rect l="l" t="t" r="r" b="b"/>
              <a:pathLst>
                <a:path w="7843519" h="1525270">
                  <a:moveTo>
                    <a:pt x="7765059" y="0"/>
                  </a:moveTo>
                  <a:lnTo>
                    <a:pt x="78059" y="0"/>
                  </a:lnTo>
                  <a:lnTo>
                    <a:pt x="47796" y="6175"/>
                  </a:lnTo>
                  <a:lnTo>
                    <a:pt x="22971" y="22972"/>
                  </a:lnTo>
                  <a:lnTo>
                    <a:pt x="6174" y="47797"/>
                  </a:lnTo>
                  <a:lnTo>
                    <a:pt x="0" y="78054"/>
                  </a:lnTo>
                  <a:lnTo>
                    <a:pt x="0" y="1447126"/>
                  </a:lnTo>
                  <a:lnTo>
                    <a:pt x="6174" y="1477391"/>
                  </a:lnTo>
                  <a:lnTo>
                    <a:pt x="22971" y="1502219"/>
                  </a:lnTo>
                  <a:lnTo>
                    <a:pt x="47796" y="1519018"/>
                  </a:lnTo>
                  <a:lnTo>
                    <a:pt x="78059" y="1525193"/>
                  </a:lnTo>
                  <a:lnTo>
                    <a:pt x="7765059" y="1525193"/>
                  </a:lnTo>
                  <a:lnTo>
                    <a:pt x="7795323" y="1519018"/>
                  </a:lnTo>
                  <a:lnTo>
                    <a:pt x="7820151" y="1502219"/>
                  </a:lnTo>
                  <a:lnTo>
                    <a:pt x="7836950" y="1477391"/>
                  </a:lnTo>
                  <a:lnTo>
                    <a:pt x="7843126" y="1447126"/>
                  </a:lnTo>
                  <a:lnTo>
                    <a:pt x="7843126" y="78054"/>
                  </a:lnTo>
                  <a:lnTo>
                    <a:pt x="7836950" y="47797"/>
                  </a:lnTo>
                  <a:lnTo>
                    <a:pt x="7820152" y="22972"/>
                  </a:lnTo>
                  <a:lnTo>
                    <a:pt x="7795323" y="6175"/>
                  </a:lnTo>
                  <a:lnTo>
                    <a:pt x="7765059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36843" y="1534591"/>
              <a:ext cx="7843520" cy="1525270"/>
            </a:xfrm>
            <a:custGeom>
              <a:avLst/>
              <a:gdLst/>
              <a:ahLst/>
              <a:cxnLst/>
              <a:rect l="l" t="t" r="r" b="b"/>
              <a:pathLst>
                <a:path w="7843519" h="1525270">
                  <a:moveTo>
                    <a:pt x="0" y="78054"/>
                  </a:moveTo>
                  <a:lnTo>
                    <a:pt x="6174" y="47797"/>
                  </a:lnTo>
                  <a:lnTo>
                    <a:pt x="22971" y="22972"/>
                  </a:lnTo>
                  <a:lnTo>
                    <a:pt x="47796" y="6175"/>
                  </a:lnTo>
                  <a:lnTo>
                    <a:pt x="78059" y="0"/>
                  </a:lnTo>
                  <a:lnTo>
                    <a:pt x="7765059" y="0"/>
                  </a:lnTo>
                  <a:lnTo>
                    <a:pt x="7795323" y="6175"/>
                  </a:lnTo>
                  <a:lnTo>
                    <a:pt x="7820152" y="22972"/>
                  </a:lnTo>
                  <a:lnTo>
                    <a:pt x="7836950" y="47797"/>
                  </a:lnTo>
                  <a:lnTo>
                    <a:pt x="7843126" y="78054"/>
                  </a:lnTo>
                  <a:lnTo>
                    <a:pt x="7843126" y="1447126"/>
                  </a:lnTo>
                  <a:lnTo>
                    <a:pt x="7836950" y="1477391"/>
                  </a:lnTo>
                  <a:lnTo>
                    <a:pt x="7820151" y="1502219"/>
                  </a:lnTo>
                  <a:lnTo>
                    <a:pt x="7795323" y="1519018"/>
                  </a:lnTo>
                  <a:lnTo>
                    <a:pt x="7765059" y="1525193"/>
                  </a:lnTo>
                  <a:lnTo>
                    <a:pt x="78059" y="1525193"/>
                  </a:lnTo>
                  <a:lnTo>
                    <a:pt x="47796" y="1519018"/>
                  </a:lnTo>
                  <a:lnTo>
                    <a:pt x="22971" y="1502219"/>
                  </a:lnTo>
                  <a:lnTo>
                    <a:pt x="6174" y="1477391"/>
                  </a:lnTo>
                  <a:lnTo>
                    <a:pt x="0" y="1447126"/>
                  </a:lnTo>
                  <a:lnTo>
                    <a:pt x="0" y="78054"/>
                  </a:lnTo>
                  <a:close/>
                </a:path>
              </a:pathLst>
            </a:custGeom>
            <a:ln w="22860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59703" y="1557451"/>
              <a:ext cx="743585" cy="1479550"/>
            </a:xfrm>
            <a:custGeom>
              <a:avLst/>
              <a:gdLst/>
              <a:ahLst/>
              <a:cxnLst/>
              <a:rect l="l" t="t" r="r" b="b"/>
              <a:pathLst>
                <a:path w="743584" h="1479550">
                  <a:moveTo>
                    <a:pt x="692791" y="0"/>
                  </a:moveTo>
                  <a:lnTo>
                    <a:pt x="50634" y="0"/>
                  </a:lnTo>
                  <a:lnTo>
                    <a:pt x="31004" y="4005"/>
                  </a:lnTo>
                  <a:lnTo>
                    <a:pt x="14900" y="14901"/>
                  </a:lnTo>
                  <a:lnTo>
                    <a:pt x="4005" y="31005"/>
                  </a:lnTo>
                  <a:lnTo>
                    <a:pt x="0" y="50634"/>
                  </a:lnTo>
                  <a:lnTo>
                    <a:pt x="0" y="1428838"/>
                  </a:lnTo>
                  <a:lnTo>
                    <a:pt x="4005" y="1448468"/>
                  </a:lnTo>
                  <a:lnTo>
                    <a:pt x="14900" y="1464571"/>
                  </a:lnTo>
                  <a:lnTo>
                    <a:pt x="31004" y="1475467"/>
                  </a:lnTo>
                  <a:lnTo>
                    <a:pt x="50634" y="1479473"/>
                  </a:lnTo>
                  <a:lnTo>
                    <a:pt x="692791" y="1479473"/>
                  </a:lnTo>
                  <a:lnTo>
                    <a:pt x="712421" y="1475467"/>
                  </a:lnTo>
                  <a:lnTo>
                    <a:pt x="728525" y="1464571"/>
                  </a:lnTo>
                  <a:lnTo>
                    <a:pt x="739420" y="1448468"/>
                  </a:lnTo>
                  <a:lnTo>
                    <a:pt x="743426" y="1428838"/>
                  </a:lnTo>
                  <a:lnTo>
                    <a:pt x="743426" y="50634"/>
                  </a:lnTo>
                  <a:lnTo>
                    <a:pt x="739420" y="31005"/>
                  </a:lnTo>
                  <a:lnTo>
                    <a:pt x="728525" y="14901"/>
                  </a:lnTo>
                  <a:lnTo>
                    <a:pt x="712421" y="4005"/>
                  </a:lnTo>
                  <a:lnTo>
                    <a:pt x="69279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375476" y="2059863"/>
            <a:ext cx="1778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50">
                <a:solidFill>
                  <a:srgbClr val="454240"/>
                </a:solidFill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76275" y="1737207"/>
            <a:ext cx="5241290" cy="70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Subscribers</a:t>
            </a:r>
            <a:r>
              <a:rPr dirty="0" sz="1800" spc="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vs.</a:t>
            </a:r>
            <a:r>
              <a:rPr dirty="0" sz="1800" spc="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Non-Subscribers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Subscribers: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1053,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Avg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Spend: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$59.49,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Total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Revenue: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$62,645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76275" y="2608288"/>
            <a:ext cx="57423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0">
                <a:solidFill>
                  <a:srgbClr val="454240"/>
                </a:solidFill>
                <a:latin typeface="Arial"/>
                <a:cs typeface="Arial"/>
              </a:rPr>
              <a:t>Non-</a:t>
            </a: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Subscribers: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2847,</a:t>
            </a:r>
            <a:r>
              <a:rPr dirty="0" sz="14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Avg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Spend:</a:t>
            </a:r>
            <a:r>
              <a:rPr dirty="0" sz="14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$59.87,</a:t>
            </a:r>
            <a:r>
              <a:rPr dirty="0" sz="145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Total</a:t>
            </a:r>
            <a:r>
              <a:rPr dirty="0" sz="14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Revenue:</a:t>
            </a:r>
            <a:r>
              <a:rPr dirty="0" sz="14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$170,436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125413" y="3234220"/>
            <a:ext cx="7866380" cy="1437005"/>
            <a:chOff x="6125413" y="3234220"/>
            <a:chExt cx="7866380" cy="1437005"/>
          </a:xfrm>
        </p:grpSpPr>
        <p:sp>
          <p:nvSpPr>
            <p:cNvPr id="13" name="object 13" descr=""/>
            <p:cNvSpPr/>
            <p:nvPr/>
          </p:nvSpPr>
          <p:spPr>
            <a:xfrm>
              <a:off x="6136843" y="3245650"/>
              <a:ext cx="7843520" cy="1414145"/>
            </a:xfrm>
            <a:custGeom>
              <a:avLst/>
              <a:gdLst/>
              <a:ahLst/>
              <a:cxnLst/>
              <a:rect l="l" t="t" r="r" b="b"/>
              <a:pathLst>
                <a:path w="7843519" h="1414145">
                  <a:moveTo>
                    <a:pt x="7765059" y="0"/>
                  </a:moveTo>
                  <a:lnTo>
                    <a:pt x="78067" y="0"/>
                  </a:lnTo>
                  <a:lnTo>
                    <a:pt x="47801" y="6175"/>
                  </a:lnTo>
                  <a:lnTo>
                    <a:pt x="22973" y="22974"/>
                  </a:lnTo>
                  <a:lnTo>
                    <a:pt x="6175" y="47802"/>
                  </a:lnTo>
                  <a:lnTo>
                    <a:pt x="0" y="78066"/>
                  </a:lnTo>
                  <a:lnTo>
                    <a:pt x="0" y="1335684"/>
                  </a:lnTo>
                  <a:lnTo>
                    <a:pt x="6175" y="1365948"/>
                  </a:lnTo>
                  <a:lnTo>
                    <a:pt x="22973" y="1390777"/>
                  </a:lnTo>
                  <a:lnTo>
                    <a:pt x="47801" y="1407575"/>
                  </a:lnTo>
                  <a:lnTo>
                    <a:pt x="78067" y="1413751"/>
                  </a:lnTo>
                  <a:lnTo>
                    <a:pt x="7765059" y="1413751"/>
                  </a:lnTo>
                  <a:lnTo>
                    <a:pt x="7795323" y="1407575"/>
                  </a:lnTo>
                  <a:lnTo>
                    <a:pt x="7820151" y="1390777"/>
                  </a:lnTo>
                  <a:lnTo>
                    <a:pt x="7836950" y="1365948"/>
                  </a:lnTo>
                  <a:lnTo>
                    <a:pt x="7843126" y="1335684"/>
                  </a:lnTo>
                  <a:lnTo>
                    <a:pt x="7843126" y="78066"/>
                  </a:lnTo>
                  <a:lnTo>
                    <a:pt x="7836950" y="47802"/>
                  </a:lnTo>
                  <a:lnTo>
                    <a:pt x="7820152" y="22974"/>
                  </a:lnTo>
                  <a:lnTo>
                    <a:pt x="7795323" y="6175"/>
                  </a:lnTo>
                  <a:lnTo>
                    <a:pt x="7765059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36843" y="3245650"/>
              <a:ext cx="7843520" cy="1414145"/>
            </a:xfrm>
            <a:custGeom>
              <a:avLst/>
              <a:gdLst/>
              <a:ahLst/>
              <a:cxnLst/>
              <a:rect l="l" t="t" r="r" b="b"/>
              <a:pathLst>
                <a:path w="7843519" h="1414145">
                  <a:moveTo>
                    <a:pt x="0" y="78066"/>
                  </a:moveTo>
                  <a:lnTo>
                    <a:pt x="6175" y="47802"/>
                  </a:lnTo>
                  <a:lnTo>
                    <a:pt x="22973" y="22974"/>
                  </a:lnTo>
                  <a:lnTo>
                    <a:pt x="47801" y="6175"/>
                  </a:lnTo>
                  <a:lnTo>
                    <a:pt x="78067" y="0"/>
                  </a:lnTo>
                  <a:lnTo>
                    <a:pt x="7765059" y="0"/>
                  </a:lnTo>
                  <a:lnTo>
                    <a:pt x="7795323" y="6175"/>
                  </a:lnTo>
                  <a:lnTo>
                    <a:pt x="7820152" y="22974"/>
                  </a:lnTo>
                  <a:lnTo>
                    <a:pt x="7836950" y="47802"/>
                  </a:lnTo>
                  <a:lnTo>
                    <a:pt x="7843126" y="78066"/>
                  </a:lnTo>
                  <a:lnTo>
                    <a:pt x="7843126" y="1335684"/>
                  </a:lnTo>
                  <a:lnTo>
                    <a:pt x="7836950" y="1365948"/>
                  </a:lnTo>
                  <a:lnTo>
                    <a:pt x="7820151" y="1390777"/>
                  </a:lnTo>
                  <a:lnTo>
                    <a:pt x="7795323" y="1407575"/>
                  </a:lnTo>
                  <a:lnTo>
                    <a:pt x="7765059" y="1413751"/>
                  </a:lnTo>
                  <a:lnTo>
                    <a:pt x="78067" y="1413751"/>
                  </a:lnTo>
                  <a:lnTo>
                    <a:pt x="47801" y="1407575"/>
                  </a:lnTo>
                  <a:lnTo>
                    <a:pt x="22973" y="1390776"/>
                  </a:lnTo>
                  <a:lnTo>
                    <a:pt x="6175" y="1365948"/>
                  </a:lnTo>
                  <a:lnTo>
                    <a:pt x="0" y="1335684"/>
                  </a:lnTo>
                  <a:lnTo>
                    <a:pt x="0" y="78066"/>
                  </a:lnTo>
                  <a:close/>
                </a:path>
              </a:pathLst>
            </a:custGeom>
            <a:ln w="22860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159703" y="3268510"/>
              <a:ext cx="743585" cy="1368425"/>
            </a:xfrm>
            <a:custGeom>
              <a:avLst/>
              <a:gdLst/>
              <a:ahLst/>
              <a:cxnLst/>
              <a:rect l="l" t="t" r="r" b="b"/>
              <a:pathLst>
                <a:path w="743584" h="1368425">
                  <a:moveTo>
                    <a:pt x="692791" y="0"/>
                  </a:moveTo>
                  <a:lnTo>
                    <a:pt x="50634" y="0"/>
                  </a:lnTo>
                  <a:lnTo>
                    <a:pt x="31004" y="4005"/>
                  </a:lnTo>
                  <a:lnTo>
                    <a:pt x="14900" y="14901"/>
                  </a:lnTo>
                  <a:lnTo>
                    <a:pt x="4005" y="31005"/>
                  </a:lnTo>
                  <a:lnTo>
                    <a:pt x="0" y="50634"/>
                  </a:lnTo>
                  <a:lnTo>
                    <a:pt x="0" y="1317396"/>
                  </a:lnTo>
                  <a:lnTo>
                    <a:pt x="4005" y="1337025"/>
                  </a:lnTo>
                  <a:lnTo>
                    <a:pt x="14900" y="1353129"/>
                  </a:lnTo>
                  <a:lnTo>
                    <a:pt x="31004" y="1364025"/>
                  </a:lnTo>
                  <a:lnTo>
                    <a:pt x="50634" y="1368031"/>
                  </a:lnTo>
                  <a:lnTo>
                    <a:pt x="692791" y="1368031"/>
                  </a:lnTo>
                  <a:lnTo>
                    <a:pt x="712421" y="1364025"/>
                  </a:lnTo>
                  <a:lnTo>
                    <a:pt x="728525" y="1353129"/>
                  </a:lnTo>
                  <a:lnTo>
                    <a:pt x="739420" y="1337025"/>
                  </a:lnTo>
                  <a:lnTo>
                    <a:pt x="743426" y="1317396"/>
                  </a:lnTo>
                  <a:lnTo>
                    <a:pt x="743426" y="50634"/>
                  </a:lnTo>
                  <a:lnTo>
                    <a:pt x="739420" y="31005"/>
                  </a:lnTo>
                  <a:lnTo>
                    <a:pt x="728525" y="14901"/>
                  </a:lnTo>
                  <a:lnTo>
                    <a:pt x="712421" y="4005"/>
                  </a:lnTo>
                  <a:lnTo>
                    <a:pt x="69279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375476" y="3715194"/>
            <a:ext cx="1778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50">
                <a:solidFill>
                  <a:srgbClr val="454240"/>
                </a:solidFill>
                <a:latin typeface="Arial"/>
                <a:cs typeface="Arial"/>
              </a:rPr>
              <a:t>2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76275" y="3448253"/>
            <a:ext cx="596709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Discount-</a:t>
            </a: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Dependent</a:t>
            </a:r>
            <a:r>
              <a:rPr dirty="0" sz="1800" spc="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Hat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(50%),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Sneakers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(49.66%),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Coat</a:t>
            </a:r>
            <a:r>
              <a:rPr dirty="0" sz="145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(49.07%),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Sweater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(48.17%),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Pants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(47.37%)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125413" y="4833823"/>
            <a:ext cx="7866380" cy="1139825"/>
            <a:chOff x="6125413" y="4833823"/>
            <a:chExt cx="7866380" cy="1139825"/>
          </a:xfrm>
        </p:grpSpPr>
        <p:sp>
          <p:nvSpPr>
            <p:cNvPr id="19" name="object 19" descr=""/>
            <p:cNvSpPr/>
            <p:nvPr/>
          </p:nvSpPr>
          <p:spPr>
            <a:xfrm>
              <a:off x="6136843" y="4845253"/>
              <a:ext cx="7843520" cy="1116965"/>
            </a:xfrm>
            <a:custGeom>
              <a:avLst/>
              <a:gdLst/>
              <a:ahLst/>
              <a:cxnLst/>
              <a:rect l="l" t="t" r="r" b="b"/>
              <a:pathLst>
                <a:path w="7843519" h="1116964">
                  <a:moveTo>
                    <a:pt x="7765059" y="0"/>
                  </a:moveTo>
                  <a:lnTo>
                    <a:pt x="78062" y="0"/>
                  </a:lnTo>
                  <a:lnTo>
                    <a:pt x="47798" y="6175"/>
                  </a:lnTo>
                  <a:lnTo>
                    <a:pt x="22972" y="22974"/>
                  </a:lnTo>
                  <a:lnTo>
                    <a:pt x="6175" y="47802"/>
                  </a:lnTo>
                  <a:lnTo>
                    <a:pt x="0" y="78066"/>
                  </a:lnTo>
                  <a:lnTo>
                    <a:pt x="0" y="1038390"/>
                  </a:lnTo>
                  <a:lnTo>
                    <a:pt x="6175" y="1068652"/>
                  </a:lnTo>
                  <a:lnTo>
                    <a:pt x="22972" y="1093476"/>
                  </a:lnTo>
                  <a:lnTo>
                    <a:pt x="47798" y="1110270"/>
                  </a:lnTo>
                  <a:lnTo>
                    <a:pt x="78062" y="1116444"/>
                  </a:lnTo>
                  <a:lnTo>
                    <a:pt x="7765059" y="1116444"/>
                  </a:lnTo>
                  <a:lnTo>
                    <a:pt x="7795323" y="1110270"/>
                  </a:lnTo>
                  <a:lnTo>
                    <a:pt x="7820151" y="1093476"/>
                  </a:lnTo>
                  <a:lnTo>
                    <a:pt x="7836950" y="1068652"/>
                  </a:lnTo>
                  <a:lnTo>
                    <a:pt x="7843126" y="1038390"/>
                  </a:lnTo>
                  <a:lnTo>
                    <a:pt x="7843126" y="78066"/>
                  </a:lnTo>
                  <a:lnTo>
                    <a:pt x="7836950" y="47802"/>
                  </a:lnTo>
                  <a:lnTo>
                    <a:pt x="7820152" y="22974"/>
                  </a:lnTo>
                  <a:lnTo>
                    <a:pt x="7795323" y="6175"/>
                  </a:lnTo>
                  <a:lnTo>
                    <a:pt x="7765059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36843" y="4845253"/>
              <a:ext cx="7843520" cy="1116965"/>
            </a:xfrm>
            <a:custGeom>
              <a:avLst/>
              <a:gdLst/>
              <a:ahLst/>
              <a:cxnLst/>
              <a:rect l="l" t="t" r="r" b="b"/>
              <a:pathLst>
                <a:path w="7843519" h="1116964">
                  <a:moveTo>
                    <a:pt x="0" y="78066"/>
                  </a:moveTo>
                  <a:lnTo>
                    <a:pt x="6175" y="47802"/>
                  </a:lnTo>
                  <a:lnTo>
                    <a:pt x="22972" y="22974"/>
                  </a:lnTo>
                  <a:lnTo>
                    <a:pt x="47798" y="6175"/>
                  </a:lnTo>
                  <a:lnTo>
                    <a:pt x="78062" y="0"/>
                  </a:lnTo>
                  <a:lnTo>
                    <a:pt x="7765059" y="0"/>
                  </a:lnTo>
                  <a:lnTo>
                    <a:pt x="7795323" y="6175"/>
                  </a:lnTo>
                  <a:lnTo>
                    <a:pt x="7820152" y="22974"/>
                  </a:lnTo>
                  <a:lnTo>
                    <a:pt x="7836950" y="47802"/>
                  </a:lnTo>
                  <a:lnTo>
                    <a:pt x="7843126" y="78066"/>
                  </a:lnTo>
                  <a:lnTo>
                    <a:pt x="7843126" y="1038390"/>
                  </a:lnTo>
                  <a:lnTo>
                    <a:pt x="7836950" y="1068652"/>
                  </a:lnTo>
                  <a:lnTo>
                    <a:pt x="7820151" y="1093476"/>
                  </a:lnTo>
                  <a:lnTo>
                    <a:pt x="7795323" y="1110270"/>
                  </a:lnTo>
                  <a:lnTo>
                    <a:pt x="7765059" y="1116444"/>
                  </a:lnTo>
                  <a:lnTo>
                    <a:pt x="78062" y="1116444"/>
                  </a:lnTo>
                  <a:lnTo>
                    <a:pt x="47798" y="1110270"/>
                  </a:lnTo>
                  <a:lnTo>
                    <a:pt x="22972" y="1093476"/>
                  </a:lnTo>
                  <a:lnTo>
                    <a:pt x="6175" y="1068652"/>
                  </a:lnTo>
                  <a:lnTo>
                    <a:pt x="0" y="1038390"/>
                  </a:lnTo>
                  <a:lnTo>
                    <a:pt x="0" y="78066"/>
                  </a:lnTo>
                  <a:close/>
                </a:path>
              </a:pathLst>
            </a:custGeom>
            <a:ln w="2285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159703" y="4868113"/>
              <a:ext cx="743585" cy="1071245"/>
            </a:xfrm>
            <a:custGeom>
              <a:avLst/>
              <a:gdLst/>
              <a:ahLst/>
              <a:cxnLst/>
              <a:rect l="l" t="t" r="r" b="b"/>
              <a:pathLst>
                <a:path w="743584" h="1071245">
                  <a:moveTo>
                    <a:pt x="692791" y="0"/>
                  </a:moveTo>
                  <a:lnTo>
                    <a:pt x="50634" y="0"/>
                  </a:lnTo>
                  <a:lnTo>
                    <a:pt x="31004" y="4005"/>
                  </a:lnTo>
                  <a:lnTo>
                    <a:pt x="14900" y="14901"/>
                  </a:lnTo>
                  <a:lnTo>
                    <a:pt x="4005" y="31005"/>
                  </a:lnTo>
                  <a:lnTo>
                    <a:pt x="0" y="50634"/>
                  </a:lnTo>
                  <a:lnTo>
                    <a:pt x="0" y="1020089"/>
                  </a:lnTo>
                  <a:lnTo>
                    <a:pt x="4005" y="1039723"/>
                  </a:lnTo>
                  <a:lnTo>
                    <a:pt x="14900" y="1055827"/>
                  </a:lnTo>
                  <a:lnTo>
                    <a:pt x="31004" y="1066720"/>
                  </a:lnTo>
                  <a:lnTo>
                    <a:pt x="50634" y="1070724"/>
                  </a:lnTo>
                  <a:lnTo>
                    <a:pt x="692791" y="1070724"/>
                  </a:lnTo>
                  <a:lnTo>
                    <a:pt x="712421" y="1066720"/>
                  </a:lnTo>
                  <a:lnTo>
                    <a:pt x="728525" y="1055827"/>
                  </a:lnTo>
                  <a:lnTo>
                    <a:pt x="739420" y="1039723"/>
                  </a:lnTo>
                  <a:lnTo>
                    <a:pt x="743426" y="1020089"/>
                  </a:lnTo>
                  <a:lnTo>
                    <a:pt x="743426" y="50634"/>
                  </a:lnTo>
                  <a:lnTo>
                    <a:pt x="739420" y="31005"/>
                  </a:lnTo>
                  <a:lnTo>
                    <a:pt x="728525" y="14901"/>
                  </a:lnTo>
                  <a:lnTo>
                    <a:pt x="712421" y="4005"/>
                  </a:lnTo>
                  <a:lnTo>
                    <a:pt x="69279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375476" y="5166207"/>
            <a:ext cx="1778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50">
                <a:solidFill>
                  <a:srgbClr val="454240"/>
                </a:solidFill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076275" y="5047856"/>
            <a:ext cx="3278504" cy="70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Customer</a:t>
            </a:r>
            <a:r>
              <a:rPr dirty="0" sz="180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Loyal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(3116),</a:t>
            </a:r>
            <a:r>
              <a:rPr dirty="0" sz="145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Returning</a:t>
            </a:r>
            <a:r>
              <a:rPr dirty="0" sz="145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(701),</a:t>
            </a:r>
            <a:r>
              <a:rPr dirty="0" sz="145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New</a:t>
            </a:r>
            <a:r>
              <a:rPr dirty="0" sz="145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454240"/>
                </a:solidFill>
                <a:latin typeface="Arial"/>
                <a:cs typeface="Arial"/>
              </a:rPr>
              <a:t>(83)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25413" y="6136119"/>
            <a:ext cx="7866380" cy="1139825"/>
            <a:chOff x="6125413" y="6136119"/>
            <a:chExt cx="7866380" cy="1139825"/>
          </a:xfrm>
        </p:grpSpPr>
        <p:sp>
          <p:nvSpPr>
            <p:cNvPr id="25" name="object 25" descr=""/>
            <p:cNvSpPr/>
            <p:nvPr/>
          </p:nvSpPr>
          <p:spPr>
            <a:xfrm>
              <a:off x="6136843" y="6147549"/>
              <a:ext cx="7843520" cy="1116965"/>
            </a:xfrm>
            <a:custGeom>
              <a:avLst/>
              <a:gdLst/>
              <a:ahLst/>
              <a:cxnLst/>
              <a:rect l="l" t="t" r="r" b="b"/>
              <a:pathLst>
                <a:path w="7843519" h="1116965">
                  <a:moveTo>
                    <a:pt x="7765059" y="0"/>
                  </a:moveTo>
                  <a:lnTo>
                    <a:pt x="78062" y="0"/>
                  </a:lnTo>
                  <a:lnTo>
                    <a:pt x="47798" y="6175"/>
                  </a:lnTo>
                  <a:lnTo>
                    <a:pt x="22972" y="22974"/>
                  </a:lnTo>
                  <a:lnTo>
                    <a:pt x="6175" y="47802"/>
                  </a:lnTo>
                  <a:lnTo>
                    <a:pt x="0" y="78066"/>
                  </a:lnTo>
                  <a:lnTo>
                    <a:pt x="0" y="1038390"/>
                  </a:lnTo>
                  <a:lnTo>
                    <a:pt x="6175" y="1068652"/>
                  </a:lnTo>
                  <a:lnTo>
                    <a:pt x="22972" y="1093476"/>
                  </a:lnTo>
                  <a:lnTo>
                    <a:pt x="47798" y="1110270"/>
                  </a:lnTo>
                  <a:lnTo>
                    <a:pt x="78062" y="1116444"/>
                  </a:lnTo>
                  <a:lnTo>
                    <a:pt x="7765059" y="1116444"/>
                  </a:lnTo>
                  <a:lnTo>
                    <a:pt x="7795323" y="1110270"/>
                  </a:lnTo>
                  <a:lnTo>
                    <a:pt x="7820151" y="1093476"/>
                  </a:lnTo>
                  <a:lnTo>
                    <a:pt x="7836950" y="1068652"/>
                  </a:lnTo>
                  <a:lnTo>
                    <a:pt x="7843126" y="1038390"/>
                  </a:lnTo>
                  <a:lnTo>
                    <a:pt x="7843126" y="78066"/>
                  </a:lnTo>
                  <a:lnTo>
                    <a:pt x="7836950" y="47802"/>
                  </a:lnTo>
                  <a:lnTo>
                    <a:pt x="7820152" y="22974"/>
                  </a:lnTo>
                  <a:lnTo>
                    <a:pt x="7795323" y="6175"/>
                  </a:lnTo>
                  <a:lnTo>
                    <a:pt x="7765059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36843" y="6147549"/>
              <a:ext cx="7843520" cy="1116965"/>
            </a:xfrm>
            <a:custGeom>
              <a:avLst/>
              <a:gdLst/>
              <a:ahLst/>
              <a:cxnLst/>
              <a:rect l="l" t="t" r="r" b="b"/>
              <a:pathLst>
                <a:path w="7843519" h="1116965">
                  <a:moveTo>
                    <a:pt x="0" y="78066"/>
                  </a:moveTo>
                  <a:lnTo>
                    <a:pt x="6175" y="47802"/>
                  </a:lnTo>
                  <a:lnTo>
                    <a:pt x="22972" y="22974"/>
                  </a:lnTo>
                  <a:lnTo>
                    <a:pt x="47798" y="6175"/>
                  </a:lnTo>
                  <a:lnTo>
                    <a:pt x="78062" y="0"/>
                  </a:lnTo>
                  <a:lnTo>
                    <a:pt x="7765059" y="0"/>
                  </a:lnTo>
                  <a:lnTo>
                    <a:pt x="7795323" y="6175"/>
                  </a:lnTo>
                  <a:lnTo>
                    <a:pt x="7820152" y="22974"/>
                  </a:lnTo>
                  <a:lnTo>
                    <a:pt x="7836950" y="47802"/>
                  </a:lnTo>
                  <a:lnTo>
                    <a:pt x="7843126" y="78066"/>
                  </a:lnTo>
                  <a:lnTo>
                    <a:pt x="7843126" y="1038390"/>
                  </a:lnTo>
                  <a:lnTo>
                    <a:pt x="7836950" y="1068652"/>
                  </a:lnTo>
                  <a:lnTo>
                    <a:pt x="7820151" y="1093476"/>
                  </a:lnTo>
                  <a:lnTo>
                    <a:pt x="7795323" y="1110270"/>
                  </a:lnTo>
                  <a:lnTo>
                    <a:pt x="7765059" y="1116444"/>
                  </a:lnTo>
                  <a:lnTo>
                    <a:pt x="78062" y="1116444"/>
                  </a:lnTo>
                  <a:lnTo>
                    <a:pt x="47798" y="1110270"/>
                  </a:lnTo>
                  <a:lnTo>
                    <a:pt x="22972" y="1093476"/>
                  </a:lnTo>
                  <a:lnTo>
                    <a:pt x="6175" y="1068652"/>
                  </a:lnTo>
                  <a:lnTo>
                    <a:pt x="0" y="1038390"/>
                  </a:lnTo>
                  <a:lnTo>
                    <a:pt x="0" y="78066"/>
                  </a:lnTo>
                  <a:close/>
                </a:path>
              </a:pathLst>
            </a:custGeom>
            <a:ln w="2285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159703" y="6170409"/>
              <a:ext cx="743585" cy="1071245"/>
            </a:xfrm>
            <a:custGeom>
              <a:avLst/>
              <a:gdLst/>
              <a:ahLst/>
              <a:cxnLst/>
              <a:rect l="l" t="t" r="r" b="b"/>
              <a:pathLst>
                <a:path w="743584" h="1071245">
                  <a:moveTo>
                    <a:pt x="692791" y="0"/>
                  </a:moveTo>
                  <a:lnTo>
                    <a:pt x="50634" y="0"/>
                  </a:lnTo>
                  <a:lnTo>
                    <a:pt x="31004" y="4005"/>
                  </a:lnTo>
                  <a:lnTo>
                    <a:pt x="14900" y="14901"/>
                  </a:lnTo>
                  <a:lnTo>
                    <a:pt x="4005" y="31005"/>
                  </a:lnTo>
                  <a:lnTo>
                    <a:pt x="0" y="50634"/>
                  </a:lnTo>
                  <a:lnTo>
                    <a:pt x="0" y="1020089"/>
                  </a:lnTo>
                  <a:lnTo>
                    <a:pt x="4005" y="1039723"/>
                  </a:lnTo>
                  <a:lnTo>
                    <a:pt x="14900" y="1055827"/>
                  </a:lnTo>
                  <a:lnTo>
                    <a:pt x="31004" y="1066720"/>
                  </a:lnTo>
                  <a:lnTo>
                    <a:pt x="50634" y="1070724"/>
                  </a:lnTo>
                  <a:lnTo>
                    <a:pt x="692791" y="1070724"/>
                  </a:lnTo>
                  <a:lnTo>
                    <a:pt x="712421" y="1066720"/>
                  </a:lnTo>
                  <a:lnTo>
                    <a:pt x="728525" y="1055827"/>
                  </a:lnTo>
                  <a:lnTo>
                    <a:pt x="739420" y="1039723"/>
                  </a:lnTo>
                  <a:lnTo>
                    <a:pt x="743426" y="1020089"/>
                  </a:lnTo>
                  <a:lnTo>
                    <a:pt x="743426" y="50634"/>
                  </a:lnTo>
                  <a:lnTo>
                    <a:pt x="739420" y="31005"/>
                  </a:lnTo>
                  <a:lnTo>
                    <a:pt x="728525" y="14901"/>
                  </a:lnTo>
                  <a:lnTo>
                    <a:pt x="712421" y="4005"/>
                  </a:lnTo>
                  <a:lnTo>
                    <a:pt x="692791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375476" y="6468516"/>
            <a:ext cx="1778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50">
                <a:solidFill>
                  <a:srgbClr val="454240"/>
                </a:solidFill>
                <a:latin typeface="Arial"/>
                <a:cs typeface="Arial"/>
              </a:rPr>
              <a:t>4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076275" y="6350165"/>
            <a:ext cx="6366510" cy="70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Revenue</a:t>
            </a:r>
            <a:r>
              <a:rPr dirty="0" sz="180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by</a:t>
            </a: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54240"/>
                </a:solidFill>
                <a:latin typeface="Arial"/>
                <a:cs typeface="Arial"/>
              </a:rPr>
              <a:t>Age</a:t>
            </a:r>
            <a:r>
              <a:rPr dirty="0" sz="1800" spc="-10">
                <a:solidFill>
                  <a:srgbClr val="454240"/>
                </a:solidFill>
                <a:latin typeface="Arial"/>
                <a:cs typeface="Arial"/>
              </a:rPr>
              <a:t> Group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Young</a:t>
            </a:r>
            <a:r>
              <a:rPr dirty="0" sz="145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Adult: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$62,143,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454240"/>
                </a:solidFill>
                <a:latin typeface="Arial"/>
                <a:cs typeface="Arial"/>
              </a:rPr>
              <a:t>Middle-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aged: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$59,197,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Adult: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$55,978,</a:t>
            </a:r>
            <a:r>
              <a:rPr dirty="0" sz="145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54240"/>
                </a:solidFill>
                <a:latin typeface="Arial"/>
                <a:cs typeface="Arial"/>
              </a:rPr>
              <a:t>Senior:</a:t>
            </a:r>
            <a:r>
              <a:rPr dirty="0" sz="145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54240"/>
                </a:solidFill>
                <a:latin typeface="Arial"/>
                <a:cs typeface="Arial"/>
              </a:rPr>
              <a:t>$55,763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31746" y="1051560"/>
            <a:ext cx="7880984" cy="6686550"/>
            <a:chOff x="631746" y="1051560"/>
            <a:chExt cx="7880984" cy="6686550"/>
          </a:xfrm>
        </p:grpSpPr>
        <p:sp>
          <p:nvSpPr>
            <p:cNvPr id="4" name="object 4" descr=""/>
            <p:cNvSpPr/>
            <p:nvPr/>
          </p:nvSpPr>
          <p:spPr>
            <a:xfrm>
              <a:off x="635556" y="1055370"/>
              <a:ext cx="7873365" cy="6678930"/>
            </a:xfrm>
            <a:custGeom>
              <a:avLst/>
              <a:gdLst/>
              <a:ahLst/>
              <a:cxnLst/>
              <a:rect l="l" t="t" r="r" b="b"/>
              <a:pathLst>
                <a:path w="7873365" h="6678930">
                  <a:moveTo>
                    <a:pt x="7796618" y="0"/>
                  </a:moveTo>
                  <a:lnTo>
                    <a:pt x="76266" y="0"/>
                  </a:lnTo>
                  <a:lnTo>
                    <a:pt x="46699" y="6033"/>
                  </a:lnTo>
                  <a:lnTo>
                    <a:pt x="22443" y="22444"/>
                  </a:lnTo>
                  <a:lnTo>
                    <a:pt x="6033" y="46698"/>
                  </a:lnTo>
                  <a:lnTo>
                    <a:pt x="0" y="76263"/>
                  </a:lnTo>
                  <a:lnTo>
                    <a:pt x="0" y="6602069"/>
                  </a:lnTo>
                  <a:lnTo>
                    <a:pt x="6033" y="6631634"/>
                  </a:lnTo>
                  <a:lnTo>
                    <a:pt x="22443" y="6655889"/>
                  </a:lnTo>
                  <a:lnTo>
                    <a:pt x="46699" y="6672299"/>
                  </a:lnTo>
                  <a:lnTo>
                    <a:pt x="76266" y="6678333"/>
                  </a:lnTo>
                  <a:lnTo>
                    <a:pt x="7796618" y="6678333"/>
                  </a:lnTo>
                  <a:lnTo>
                    <a:pt x="7826191" y="6672299"/>
                  </a:lnTo>
                  <a:lnTo>
                    <a:pt x="7850449" y="6655889"/>
                  </a:lnTo>
                  <a:lnTo>
                    <a:pt x="7866861" y="6631634"/>
                  </a:lnTo>
                  <a:lnTo>
                    <a:pt x="7872895" y="6602069"/>
                  </a:lnTo>
                  <a:lnTo>
                    <a:pt x="7872895" y="76263"/>
                  </a:lnTo>
                  <a:lnTo>
                    <a:pt x="7866861" y="46698"/>
                  </a:lnTo>
                  <a:lnTo>
                    <a:pt x="7850449" y="22444"/>
                  </a:lnTo>
                  <a:lnTo>
                    <a:pt x="7826191" y="6033"/>
                  </a:lnTo>
                  <a:lnTo>
                    <a:pt x="779661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5556" y="1055370"/>
              <a:ext cx="7873365" cy="6678930"/>
            </a:xfrm>
            <a:custGeom>
              <a:avLst/>
              <a:gdLst/>
              <a:ahLst/>
              <a:cxnLst/>
              <a:rect l="l" t="t" r="r" b="b"/>
              <a:pathLst>
                <a:path w="7873365" h="6678930">
                  <a:moveTo>
                    <a:pt x="0" y="76263"/>
                  </a:moveTo>
                  <a:lnTo>
                    <a:pt x="6033" y="46698"/>
                  </a:lnTo>
                  <a:lnTo>
                    <a:pt x="22443" y="22444"/>
                  </a:lnTo>
                  <a:lnTo>
                    <a:pt x="46699" y="6033"/>
                  </a:lnTo>
                  <a:lnTo>
                    <a:pt x="76266" y="0"/>
                  </a:lnTo>
                  <a:lnTo>
                    <a:pt x="7796618" y="0"/>
                  </a:lnTo>
                  <a:lnTo>
                    <a:pt x="7826191" y="6033"/>
                  </a:lnTo>
                  <a:lnTo>
                    <a:pt x="7850449" y="22444"/>
                  </a:lnTo>
                  <a:lnTo>
                    <a:pt x="7866861" y="46698"/>
                  </a:lnTo>
                  <a:lnTo>
                    <a:pt x="7872895" y="76263"/>
                  </a:lnTo>
                  <a:lnTo>
                    <a:pt x="7872895" y="6602069"/>
                  </a:lnTo>
                  <a:lnTo>
                    <a:pt x="7866861" y="6631634"/>
                  </a:lnTo>
                  <a:lnTo>
                    <a:pt x="7850449" y="6655889"/>
                  </a:lnTo>
                  <a:lnTo>
                    <a:pt x="7826191" y="6672299"/>
                  </a:lnTo>
                  <a:lnTo>
                    <a:pt x="7796618" y="6678333"/>
                  </a:lnTo>
                  <a:lnTo>
                    <a:pt x="76266" y="6678333"/>
                  </a:lnTo>
                  <a:lnTo>
                    <a:pt x="46699" y="6672299"/>
                  </a:lnTo>
                  <a:lnTo>
                    <a:pt x="22443" y="6655889"/>
                  </a:lnTo>
                  <a:lnTo>
                    <a:pt x="6033" y="6631634"/>
                  </a:lnTo>
                  <a:lnTo>
                    <a:pt x="0" y="6602069"/>
                  </a:lnTo>
                  <a:lnTo>
                    <a:pt x="0" y="76263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3166" y="1062989"/>
              <a:ext cx="7858125" cy="3509010"/>
            </a:xfrm>
            <a:custGeom>
              <a:avLst/>
              <a:gdLst/>
              <a:ahLst/>
              <a:cxnLst/>
              <a:rect l="l" t="t" r="r" b="b"/>
              <a:pathLst>
                <a:path w="7858125" h="3509010">
                  <a:moveTo>
                    <a:pt x="7857655" y="76276"/>
                  </a:moveTo>
                  <a:lnTo>
                    <a:pt x="7851622" y="46710"/>
                  </a:lnTo>
                  <a:lnTo>
                    <a:pt x="7835214" y="22453"/>
                  </a:lnTo>
                  <a:lnTo>
                    <a:pt x="7810944" y="6045"/>
                  </a:lnTo>
                  <a:lnTo>
                    <a:pt x="7781379" y="0"/>
                  </a:lnTo>
                  <a:lnTo>
                    <a:pt x="76276" y="0"/>
                  </a:lnTo>
                  <a:lnTo>
                    <a:pt x="46710" y="6045"/>
                  </a:lnTo>
                  <a:lnTo>
                    <a:pt x="22453" y="22453"/>
                  </a:lnTo>
                  <a:lnTo>
                    <a:pt x="6032" y="46710"/>
                  </a:lnTo>
                  <a:lnTo>
                    <a:pt x="0" y="76276"/>
                  </a:lnTo>
                  <a:lnTo>
                    <a:pt x="0" y="1677987"/>
                  </a:lnTo>
                  <a:lnTo>
                    <a:pt x="6032" y="1707565"/>
                  </a:lnTo>
                  <a:lnTo>
                    <a:pt x="22453" y="1731822"/>
                  </a:lnTo>
                  <a:lnTo>
                    <a:pt x="46710" y="1748231"/>
                  </a:lnTo>
                  <a:lnTo>
                    <a:pt x="76276" y="1754263"/>
                  </a:lnTo>
                  <a:lnTo>
                    <a:pt x="0" y="1754263"/>
                  </a:lnTo>
                  <a:lnTo>
                    <a:pt x="0" y="3508527"/>
                  </a:lnTo>
                  <a:lnTo>
                    <a:pt x="7857655" y="3508527"/>
                  </a:lnTo>
                  <a:lnTo>
                    <a:pt x="7857655" y="1754263"/>
                  </a:lnTo>
                  <a:lnTo>
                    <a:pt x="7781379" y="1754263"/>
                  </a:lnTo>
                  <a:lnTo>
                    <a:pt x="7810944" y="1748231"/>
                  </a:lnTo>
                  <a:lnTo>
                    <a:pt x="7835214" y="1731822"/>
                  </a:lnTo>
                  <a:lnTo>
                    <a:pt x="7851622" y="1707565"/>
                  </a:lnTo>
                  <a:lnTo>
                    <a:pt x="7857655" y="1677987"/>
                  </a:lnTo>
                  <a:lnTo>
                    <a:pt x="7857655" y="76276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3176" y="2817253"/>
              <a:ext cx="7858125" cy="22860"/>
            </a:xfrm>
            <a:custGeom>
              <a:avLst/>
              <a:gdLst/>
              <a:ahLst/>
              <a:cxnLst/>
              <a:rect l="l" t="t" r="r" b="b"/>
              <a:pathLst>
                <a:path w="7858125" h="22860">
                  <a:moveTo>
                    <a:pt x="7852486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7852486" y="22859"/>
                  </a:lnTo>
                  <a:lnTo>
                    <a:pt x="7857655" y="17703"/>
                  </a:lnTo>
                  <a:lnTo>
                    <a:pt x="7857655" y="5156"/>
                  </a:lnTo>
                  <a:lnTo>
                    <a:pt x="7852486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3176" y="4571530"/>
              <a:ext cx="7858125" cy="1754505"/>
            </a:xfrm>
            <a:custGeom>
              <a:avLst/>
              <a:gdLst/>
              <a:ahLst/>
              <a:cxnLst/>
              <a:rect l="l" t="t" r="r" b="b"/>
              <a:pathLst>
                <a:path w="7858125" h="1754504">
                  <a:moveTo>
                    <a:pt x="7857655" y="0"/>
                  </a:moveTo>
                  <a:lnTo>
                    <a:pt x="0" y="0"/>
                  </a:lnTo>
                  <a:lnTo>
                    <a:pt x="0" y="1754263"/>
                  </a:lnTo>
                  <a:lnTo>
                    <a:pt x="7857655" y="1754263"/>
                  </a:lnTo>
                  <a:lnTo>
                    <a:pt x="7857655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3176" y="4571530"/>
              <a:ext cx="7858125" cy="22860"/>
            </a:xfrm>
            <a:custGeom>
              <a:avLst/>
              <a:gdLst/>
              <a:ahLst/>
              <a:cxnLst/>
              <a:rect l="l" t="t" r="r" b="b"/>
              <a:pathLst>
                <a:path w="7858125" h="22860">
                  <a:moveTo>
                    <a:pt x="7852486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7852486" y="22859"/>
                  </a:lnTo>
                  <a:lnTo>
                    <a:pt x="7857655" y="17703"/>
                  </a:lnTo>
                  <a:lnTo>
                    <a:pt x="7857655" y="5156"/>
                  </a:lnTo>
                  <a:lnTo>
                    <a:pt x="7852486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3176" y="6325793"/>
              <a:ext cx="7858125" cy="1400810"/>
            </a:xfrm>
            <a:custGeom>
              <a:avLst/>
              <a:gdLst/>
              <a:ahLst/>
              <a:cxnLst/>
              <a:rect l="l" t="t" r="r" b="b"/>
              <a:pathLst>
                <a:path w="7858125" h="1400809">
                  <a:moveTo>
                    <a:pt x="7857655" y="0"/>
                  </a:moveTo>
                  <a:lnTo>
                    <a:pt x="0" y="0"/>
                  </a:lnTo>
                  <a:lnTo>
                    <a:pt x="0" y="1400289"/>
                  </a:lnTo>
                  <a:lnTo>
                    <a:pt x="7857655" y="1400289"/>
                  </a:lnTo>
                  <a:lnTo>
                    <a:pt x="7857655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3176" y="6325793"/>
              <a:ext cx="7858125" cy="22860"/>
            </a:xfrm>
            <a:custGeom>
              <a:avLst/>
              <a:gdLst/>
              <a:ahLst/>
              <a:cxnLst/>
              <a:rect l="l" t="t" r="r" b="b"/>
              <a:pathLst>
                <a:path w="7858125" h="22860">
                  <a:moveTo>
                    <a:pt x="7852486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7852486" y="22859"/>
                  </a:lnTo>
                  <a:lnTo>
                    <a:pt x="7857655" y="17703"/>
                  </a:lnTo>
                  <a:lnTo>
                    <a:pt x="7857655" y="5156"/>
                  </a:lnTo>
                  <a:lnTo>
                    <a:pt x="7852486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22856" y="494648"/>
            <a:ext cx="2692400" cy="705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5C4E3C"/>
                </a:solidFill>
                <a:latin typeface="Arial"/>
                <a:cs typeface="Arial"/>
              </a:rPr>
              <a:t>Top</a:t>
            </a:r>
            <a:r>
              <a:rPr dirty="0" sz="1750" spc="-4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C4E3C"/>
                </a:solidFill>
                <a:latin typeface="Arial"/>
                <a:cs typeface="Arial"/>
              </a:rPr>
              <a:t>Products</a:t>
            </a:r>
            <a:r>
              <a:rPr dirty="0" sz="1750" spc="-4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C4E3C"/>
                </a:solidFill>
                <a:latin typeface="Arial"/>
                <a:cs typeface="Arial"/>
              </a:rPr>
              <a:t>per</a:t>
            </a:r>
            <a:r>
              <a:rPr dirty="0" sz="1750" spc="-4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C4E3C"/>
                </a:solidFill>
                <a:latin typeface="Arial"/>
                <a:cs typeface="Arial"/>
              </a:rPr>
              <a:t>Category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z="175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Accessories</a:t>
            </a:r>
            <a:endParaRPr sz="175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47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Jewelry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(171)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05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Sunglasses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 (161)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1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Belt</a:t>
            </a:r>
            <a:r>
              <a:rPr dirty="0" sz="140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(161)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buClr>
                <a:srgbClr val="454240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Clothing</a:t>
            </a:r>
            <a:endParaRPr sz="175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47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Blouse</a:t>
            </a:r>
            <a:r>
              <a:rPr dirty="0" sz="14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(171)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1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Pants</a:t>
            </a:r>
            <a:r>
              <a:rPr dirty="0" sz="140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(171)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05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Shirt</a:t>
            </a:r>
            <a:r>
              <a:rPr dirty="0" sz="140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(169)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buClr>
                <a:srgbClr val="454240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Footwear</a:t>
            </a:r>
            <a:endParaRPr sz="175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47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Sandals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 (160)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05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Shoes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 (150)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1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Sneakers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 (145)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80"/>
              </a:spcBef>
              <a:buClr>
                <a:srgbClr val="454240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Outerwear</a:t>
            </a:r>
            <a:endParaRPr sz="175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470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Jacket</a:t>
            </a:r>
            <a:r>
              <a:rPr dirty="0" sz="140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(163)</a:t>
            </a:r>
            <a:endParaRPr sz="1400">
              <a:latin typeface="Arial"/>
              <a:cs typeface="Arial"/>
            </a:endParaRPr>
          </a:p>
          <a:p>
            <a:pPr marL="544195" indent="-342900">
              <a:lnSpc>
                <a:spcPct val="100000"/>
              </a:lnSpc>
              <a:spcBef>
                <a:spcPts val="1105"/>
              </a:spcBef>
              <a:buChar char="•"/>
              <a:tabLst>
                <a:tab pos="544195" algn="l"/>
              </a:tabLst>
            </a:pPr>
            <a:r>
              <a:rPr dirty="0" sz="1400">
                <a:solidFill>
                  <a:srgbClr val="454240"/>
                </a:solidFill>
                <a:latin typeface="Arial"/>
                <a:cs typeface="Arial"/>
              </a:rPr>
              <a:t>Coat</a:t>
            </a:r>
            <a:r>
              <a:rPr dirty="0" sz="140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54240"/>
                </a:solidFill>
                <a:latin typeface="Arial"/>
                <a:cs typeface="Arial"/>
              </a:rPr>
              <a:t>(161)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2704160"/>
            <a:ext cx="289814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Dashboard</a:t>
            </a:r>
            <a:r>
              <a:rPr dirty="0" spc="-75"/>
              <a:t> </a:t>
            </a:r>
            <a:r>
              <a:rPr dirty="0"/>
              <a:t>in</a:t>
            </a:r>
            <a:r>
              <a:rPr dirty="0" spc="-75"/>
              <a:t> </a:t>
            </a:r>
            <a:r>
              <a:rPr dirty="0"/>
              <a:t>Power</a:t>
            </a:r>
            <a:r>
              <a:rPr dirty="0" spc="-70"/>
              <a:t> </a:t>
            </a:r>
            <a:r>
              <a:rPr dirty="0" spc="-25"/>
              <a:t>BI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3481133"/>
            <a:ext cx="40360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Interactive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visualizations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key</a:t>
            </a:r>
            <a:r>
              <a:rPr dirty="0" sz="175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54240"/>
                </a:solidFill>
                <a:latin typeface="Arial"/>
                <a:cs typeface="Arial"/>
              </a:rPr>
              <a:t>insights.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82008" y="3985069"/>
            <a:ext cx="1551940" cy="153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20">
                <a:solidFill>
                  <a:srgbClr val="454240"/>
                </a:solidFill>
                <a:latin typeface="Arial"/>
                <a:cs typeface="Arial"/>
              </a:rPr>
              <a:t>3.9K</a:t>
            </a:r>
            <a:endParaRPr sz="5850">
              <a:latin typeface="Arial"/>
              <a:cs typeface="Arial"/>
            </a:endParaRPr>
          </a:p>
          <a:p>
            <a:pPr marL="100965">
              <a:lnSpc>
                <a:spcPct val="100000"/>
              </a:lnSpc>
              <a:spcBef>
                <a:spcPts val="2245"/>
              </a:spcBef>
            </a:pP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Customers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23294" y="3985069"/>
            <a:ext cx="2296160" cy="153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850" spc="-10">
                <a:solidFill>
                  <a:srgbClr val="454240"/>
                </a:solidFill>
                <a:latin typeface="Arial"/>
                <a:cs typeface="Arial"/>
              </a:rPr>
              <a:t>$59.76</a:t>
            </a:r>
            <a:endParaRPr sz="58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245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Avg.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Purchase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96389" y="3985069"/>
            <a:ext cx="1577975" cy="153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dirty="0" sz="5850" spc="-20">
                <a:solidFill>
                  <a:srgbClr val="454240"/>
                </a:solidFill>
                <a:latin typeface="Arial"/>
                <a:cs typeface="Arial"/>
              </a:rPr>
              <a:t>3.75</a:t>
            </a:r>
            <a:endParaRPr sz="5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Avg.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Review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Dashboard</a:t>
            </a:r>
            <a:r>
              <a:rPr dirty="0" spc="-150"/>
              <a:t> </a:t>
            </a:r>
            <a:r>
              <a:rPr dirty="0" spc="-10"/>
              <a:t>Visualizations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2389949"/>
            <a:ext cx="28492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C4E3C"/>
                </a:solidFill>
                <a:latin typeface="Arial"/>
                <a:cs typeface="Arial"/>
              </a:rPr>
              <a:t>Customer</a:t>
            </a:r>
            <a:r>
              <a:rPr dirty="0" sz="2200" spc="-114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C4E3C"/>
                </a:solidFill>
                <a:latin typeface="Arial"/>
                <a:cs typeface="Arial"/>
              </a:rPr>
              <a:t>Subscription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93789" y="3004070"/>
            <a:ext cx="6245225" cy="3497579"/>
            <a:chOff x="793789" y="3004070"/>
            <a:chExt cx="6245225" cy="349757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789" y="3004070"/>
              <a:ext cx="6244704" cy="32396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7783" y="6274231"/>
              <a:ext cx="226813" cy="2268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2283" y="6274231"/>
              <a:ext cx="226813" cy="22680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472853" y="6220574"/>
            <a:ext cx="110426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085" algn="l"/>
              </a:tabLst>
            </a:pPr>
            <a:r>
              <a:rPr dirty="0" sz="1750" spc="-25">
                <a:solidFill>
                  <a:srgbClr val="454240"/>
                </a:solidFill>
                <a:latin typeface="Arial"/>
                <a:cs typeface="Arial"/>
              </a:rPr>
              <a:t>Yes</a:t>
            </a:r>
            <a:r>
              <a:rPr dirty="0" sz="1750">
                <a:solidFill>
                  <a:srgbClr val="454240"/>
                </a:solidFill>
                <a:latin typeface="Arial"/>
                <a:cs typeface="Arial"/>
              </a:rPr>
              <a:t>	</a:t>
            </a:r>
            <a:r>
              <a:rPr dirty="0" sz="1750" spc="-25">
                <a:solidFill>
                  <a:srgbClr val="454240"/>
                </a:solidFill>
                <a:latin typeface="Arial"/>
                <a:cs typeface="Arial"/>
              </a:rPr>
              <a:t>No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86815" y="2389949"/>
            <a:ext cx="27273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C4E3C"/>
                </a:solidFill>
                <a:latin typeface="Arial"/>
                <a:cs typeface="Arial"/>
              </a:rPr>
              <a:t>Revenue</a:t>
            </a:r>
            <a:r>
              <a:rPr dirty="0" sz="2200" spc="-7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5C4E3C"/>
                </a:solidFill>
                <a:latin typeface="Arial"/>
                <a:cs typeface="Arial"/>
              </a:rPr>
              <a:t>by</a:t>
            </a:r>
            <a:r>
              <a:rPr dirty="0" sz="2200" spc="-70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C4E3C"/>
                </a:solidFill>
                <a:latin typeface="Arial"/>
                <a:cs typeface="Arial"/>
              </a:rPr>
              <a:t>Category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99515" y="3004070"/>
            <a:ext cx="6244704" cy="34969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2026-01-11T10:35:15Z</dcterms:created>
  <dcterms:modified xsi:type="dcterms:W3CDTF">2026-01-11T10:35:15Z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2026-01-11T00:00:00Z</vt:filetime>
  </property>
  <property fmtid="{D5CDD505-2E9C-101B-9397-08002B2CF9AE}" pid="3" name="LastSaved">
    <vt:filetime>2026-01-11T00:00:00Z</vt:filetime>
  </property>
  <property fmtid="{D5CDD505-2E9C-101B-9397-08002B2CF9AE}" pid="4" name="Producer">
    <vt:lpwstr>3-Heights(TM) PDF Security Shell 4.8.25.2 (http://www.pdf-tools.com)</vt:lpwstr>
  </property>
</Properties>
</file>